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549" r:id="rId2"/>
    <p:sldId id="1708" r:id="rId3"/>
    <p:sldId id="1705" r:id="rId4"/>
    <p:sldId id="1680" r:id="rId5"/>
    <p:sldId id="1685" r:id="rId6"/>
    <p:sldId id="1686" r:id="rId7"/>
    <p:sldId id="1710" r:id="rId8"/>
    <p:sldId id="1688" r:id="rId9"/>
    <p:sldId id="1682" r:id="rId10"/>
    <p:sldId id="1687" r:id="rId11"/>
    <p:sldId id="1714" r:id="rId12"/>
    <p:sldId id="1715" r:id="rId13"/>
    <p:sldId id="1683" r:id="rId14"/>
    <p:sldId id="1692" r:id="rId15"/>
    <p:sldId id="1693" r:id="rId16"/>
    <p:sldId id="1711" r:id="rId17"/>
    <p:sldId id="1712" r:id="rId18"/>
    <p:sldId id="1713" r:id="rId19"/>
    <p:sldId id="1684" r:id="rId20"/>
    <p:sldId id="1681" r:id="rId21"/>
    <p:sldId id="1716" r:id="rId22"/>
    <p:sldId id="1695" r:id="rId23"/>
    <p:sldId id="1696" r:id="rId24"/>
    <p:sldId id="1697" r:id="rId25"/>
    <p:sldId id="1698" r:id="rId26"/>
    <p:sldId id="1699" r:id="rId27"/>
    <p:sldId id="1700" r:id="rId28"/>
    <p:sldId id="1701" r:id="rId29"/>
    <p:sldId id="1703" r:id="rId30"/>
    <p:sldId id="1717" r:id="rId31"/>
    <p:sldId id="1702" r:id="rId32"/>
    <p:sldId id="1718" r:id="rId33"/>
    <p:sldId id="1704" r:id="rId3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EDEDED"/>
    <a:srgbClr val="FFFFFF"/>
    <a:srgbClr val="8497B0"/>
    <a:srgbClr val="ADB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4150"/>
  </p:normalViewPr>
  <p:slideViewPr>
    <p:cSldViewPr snapToGrid="0" snapToObjects="1">
      <p:cViewPr varScale="1">
        <p:scale>
          <a:sx n="69" d="100"/>
          <a:sy n="69" d="100"/>
        </p:scale>
        <p:origin x="12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27BFA-FE2F-1949-9C98-67BB458752EB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C0DA6-C69B-0D4D-840F-D239F9EFC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C8E8A-C9DE-4D00-8801-65AF13270B65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9147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01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73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1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30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38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09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91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1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78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41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88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98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51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70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60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36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38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96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48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93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06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233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08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028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3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3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21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37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47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C0DA6-C69B-0D4D-840F-D239F9EFC2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47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67FCB-64BA-47A4-B4E3-440089749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F42C15-1D85-EEA5-7352-6453F780D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D1F10-EB41-3B91-520B-01D181A36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EB38C-4C9B-5CE0-4B37-ECD8391DE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CBA08-3BCE-D04F-8BDF-CABBCAF1E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67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0C17-6B2E-FC76-1BA9-FA3B4349C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F5137-4D4F-5DF7-6E3C-ECECC1AAE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3710D-29FC-4FE8-3BDF-FD892BB07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6AFB2-2095-ABBB-AF61-0862A5CA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742CF-6AC2-944F-61B1-FE528859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30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34F10D-5759-AAEE-33E4-B3F97F7BF4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EF86A-082C-E34A-0731-8E6AE78FD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36FEA-2ECA-6FEC-9506-51DB229D0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BC2BA-49CA-911B-34DD-A2A4FA381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5B9D6-C1F3-7B38-AF90-9AF785084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10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110836" y="0"/>
            <a:ext cx="12429507" cy="69708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sz="1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23532" r="12233" b="5990"/>
          <a:stretch/>
        </p:blipFill>
        <p:spPr>
          <a:xfrm>
            <a:off x="-118754" y="0"/>
            <a:ext cx="12429507" cy="6970816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 userDrawn="1"/>
        </p:nvSpPr>
        <p:spPr bwMode="auto">
          <a:xfrm>
            <a:off x="9786257" y="6466114"/>
            <a:ext cx="2308822" cy="224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de-DE" sz="800" b="0" i="0" err="1">
                <a:solidFill>
                  <a:schemeClr val="bg1"/>
                </a:solidFill>
                <a:latin typeface="Arial Standard" charset="0"/>
                <a:ea typeface="Arial Standard" charset="0"/>
                <a:cs typeface="Arial Standard" charset="0"/>
              </a:rPr>
              <a:t>Funded</a:t>
            </a:r>
            <a:r>
              <a:rPr lang="de-DE" sz="800" b="0" i="0">
                <a:solidFill>
                  <a:schemeClr val="bg1"/>
                </a:solidFill>
                <a:latin typeface="Arial Standard" charset="0"/>
                <a:ea typeface="Arial Standard" charset="0"/>
                <a:cs typeface="Arial Standard" charset="0"/>
              </a:rPr>
              <a:t> </a:t>
            </a:r>
            <a:r>
              <a:rPr lang="de-DE" sz="800" b="0" i="0" err="1">
                <a:solidFill>
                  <a:schemeClr val="bg1"/>
                </a:solidFill>
                <a:latin typeface="Arial Standard" charset="0"/>
                <a:ea typeface="Arial Standard" charset="0"/>
                <a:cs typeface="Arial Standard" charset="0"/>
              </a:rPr>
              <a:t>by</a:t>
            </a:r>
            <a:r>
              <a:rPr lang="de-DE" sz="800" b="0" i="0">
                <a:solidFill>
                  <a:schemeClr val="bg1"/>
                </a:solidFill>
                <a:latin typeface="Arial Standard" charset="0"/>
                <a:ea typeface="Arial Standard" charset="0"/>
                <a:cs typeface="Arial Standard" charset="0"/>
              </a:rPr>
              <a:t>: </a:t>
            </a:r>
            <a:r>
              <a:rPr lang="de-DE" sz="800" b="0" i="0" err="1">
                <a:solidFill>
                  <a:schemeClr val="bg1"/>
                </a:solidFill>
                <a:latin typeface="Arial Standard" charset="0"/>
                <a:ea typeface="Arial Standard" charset="0"/>
                <a:cs typeface="Arial Standard" charset="0"/>
              </a:rPr>
              <a:t>Solorz-Żak</a:t>
            </a:r>
            <a:r>
              <a:rPr lang="de-DE" sz="800" b="0" i="0">
                <a:solidFill>
                  <a:schemeClr val="bg1"/>
                </a:solidFill>
                <a:latin typeface="Arial Standard" charset="0"/>
                <a:ea typeface="Arial Standard" charset="0"/>
                <a:cs typeface="Arial Standard" charset="0"/>
              </a:rPr>
              <a:t> Research </a:t>
            </a:r>
            <a:r>
              <a:rPr lang="de-DE" sz="800" b="0" i="0" err="1">
                <a:solidFill>
                  <a:schemeClr val="bg1"/>
                </a:solidFill>
                <a:latin typeface="Arial Standard" charset="0"/>
                <a:ea typeface="Arial Standard" charset="0"/>
                <a:cs typeface="Arial Standard" charset="0"/>
              </a:rPr>
              <a:t>Foundation</a:t>
            </a:r>
            <a:endParaRPr lang="de-DE" sz="800" b="0" i="0">
              <a:solidFill>
                <a:schemeClr val="bg1"/>
              </a:solidFill>
              <a:latin typeface="Arial Standard" charset="0"/>
              <a:ea typeface="Arial Standard" charset="0"/>
              <a:cs typeface="Arial Standard" charset="0"/>
            </a:endParaRPr>
          </a:p>
        </p:txBody>
      </p:sp>
      <p:sp>
        <p:nvSpPr>
          <p:cNvPr id="13" name="Titel 10"/>
          <p:cNvSpPr>
            <a:spLocks noGrp="1"/>
          </p:cNvSpPr>
          <p:nvPr>
            <p:ph type="title"/>
          </p:nvPr>
        </p:nvSpPr>
        <p:spPr>
          <a:xfrm>
            <a:off x="846117" y="1970881"/>
            <a:ext cx="10515600" cy="837950"/>
          </a:xfrm>
          <a:prstGeom prst="rect">
            <a:avLst/>
          </a:prstGeom>
        </p:spPr>
        <p:txBody>
          <a:bodyPr/>
          <a:lstStyle>
            <a:lvl1pPr algn="ctr">
              <a:defRPr sz="3600" b="1" i="0">
                <a:solidFill>
                  <a:schemeClr val="bg1"/>
                </a:solidFill>
                <a:latin typeface="Arial Standard" charset="0"/>
                <a:ea typeface="Arial Standard" charset="0"/>
                <a:cs typeface="Arial Standard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846138" y="3314700"/>
            <a:ext cx="10515600" cy="1014413"/>
          </a:xfrm>
        </p:spPr>
        <p:txBody>
          <a:bodyPr/>
          <a:lstStyle>
            <a:lvl1pPr marL="0" indent="0" algn="ctr">
              <a:buNone/>
              <a:defRPr sz="28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 title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86" y="6015149"/>
            <a:ext cx="1779108" cy="637112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3" b="35786"/>
          <a:stretch/>
        </p:blipFill>
        <p:spPr>
          <a:xfrm>
            <a:off x="2278835" y="6065259"/>
            <a:ext cx="2053680" cy="68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91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441600" y="220220"/>
            <a:ext cx="10992000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441600" y="1201159"/>
            <a:ext cx="10992000" cy="4500000"/>
          </a:xfrm>
        </p:spPr>
        <p:txBody>
          <a:bodyPr/>
          <a:lstStyle>
            <a:lvl1pPr marL="0" indent="0">
              <a:buFont typeface="Arial" pitchFamily="34" charset="0"/>
              <a:buNone/>
              <a:defRPr baseline="0">
                <a:solidFill>
                  <a:schemeClr val="tx2"/>
                </a:solidFill>
              </a:defRPr>
            </a:lvl1pPr>
            <a:lvl2pPr marL="457200" indent="0">
              <a:buFont typeface="Arial" pitchFamily="34" charset="0"/>
              <a:buNone/>
              <a:defRPr/>
            </a:lvl2pPr>
            <a:lvl3pPr marL="914400" indent="0">
              <a:buFont typeface="Arial" pitchFamily="34" charset="0"/>
              <a:buNone/>
              <a:defRPr/>
            </a:lvl3pPr>
            <a:lvl4pPr marL="1371600" indent="0">
              <a:buFont typeface="Arial" pitchFamily="34" charset="0"/>
              <a:buNone/>
              <a:defRPr/>
            </a:lvl4pPr>
            <a:lvl5pPr marL="1828800" indent="0">
              <a:buFont typeface="Arial" pitchFamily="34" charset="0"/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" y="6264571"/>
            <a:ext cx="1788321" cy="3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9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0BACF-8545-F898-7B98-EADC6F48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5860-B738-993D-06B3-3F9B13D06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1BE82-E581-FF62-774B-12D038AA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2A6D4-1857-A1EF-364E-13B865EA1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32418-5F5F-4FE5-B35C-060753D5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8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8FB7D-2116-B178-57FE-5203747D6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D8FB9-C7A5-3FEC-10F3-155E6EF14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43C1A-F660-2713-11E2-DAAC48817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E0846-B535-D7C0-EDED-5CBF5C008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EAEBD-CAD5-436D-EC7A-94E6D9FF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6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A3335-32E3-DFCB-5933-4B9DB41C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53DAA-5B40-BDE2-9F98-F663989FF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2A780-D621-64B5-052E-3C6C3ECE8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740BE-FD14-1C1C-D41A-06698B98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05C05-7E52-CA64-2B01-45D1AB443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54C2B-E63C-A5C1-2604-F71AD11C7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8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78A63-7B8E-B560-181D-1E2FA706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811D4-FCC9-6FD0-8CB4-D181DD620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200F8B-BC53-B09B-67DA-375A20183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FF634-A78A-B512-9ECA-0E20B845FF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54FA71-DBD7-2E43-EF77-CC1C8A46DC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7D1663-B481-17CE-886B-E7DF20FD1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2E10AD-CE4A-C7A0-6E86-E11DBE0C2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F369B6-FB8C-49C3-D193-3FACCB38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1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3BF5-A278-0363-DD59-25DA1A21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4505C7-836E-65EA-0EC8-DBAD69EC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F9372-A74E-2973-921A-38521C662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8A5A9-177D-13B4-34CB-50A0257EC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2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4FEAD-E779-F874-5D24-EE466A25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C1EB7E-5926-973C-6A93-BFB999479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425BD-D3A0-DCA0-6BAC-186EDAB7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19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EAA0-E6DD-E7E9-8C1A-1ED8E4698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1323B-F554-8A6E-D7DD-361912B6D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6CC27-A45A-86EB-6DD7-F837131EA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6D1B0-71C1-F773-A559-DB13F711E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59282-DD60-972C-AB9C-F7346461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4ED35-BB2D-0886-BCE9-4A4295BF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B736-018D-5DD5-EC23-1A7A4825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122ADA-1D1C-97A9-163F-B177F0FFE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10F69-1215-2AEE-5F3B-66B32598E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406C3-488F-1A29-A6AC-DD0E86766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7DFA-5272-24B8-C2C4-279F283D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8D36B-6C6A-7172-026C-4A9111D9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89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172DD5-6EC3-0B40-9949-55D80D29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56A5F-4DC2-C139-852A-BFFD84888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F4D77-29E7-4259-01C0-138F2A2B2C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2830C-D9C5-624D-9C9D-91C8BD0A831A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DF8AB-1813-EC42-D9D8-F4EDDCAAA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86DA4-A264-C476-B713-B0C0830A9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FCE58-CAED-F346-A0FA-E738FAE0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3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5">
            <a:extLst>
              <a:ext uri="{FF2B5EF4-FFF2-40B4-BE49-F238E27FC236}">
                <a16:creationId xmlns:a16="http://schemas.microsoft.com/office/drawing/2014/main" id="{1275DE54-5019-A44C-BDEF-81EE4DD90151}"/>
              </a:ext>
            </a:extLst>
          </p:cNvPr>
          <p:cNvSpPr txBox="1">
            <a:spLocks/>
          </p:cNvSpPr>
          <p:nvPr/>
        </p:nvSpPr>
        <p:spPr>
          <a:xfrm>
            <a:off x="238548" y="1328247"/>
            <a:ext cx="11714905" cy="1623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rial Standard" charset="0"/>
                <a:ea typeface="Arial Standard" charset="0"/>
                <a:cs typeface="Arial Standard" charset="0"/>
              </a:defRPr>
            </a:lvl1pPr>
          </a:lstStyle>
          <a:p>
            <a:r>
              <a:rPr lang="en-GB" dirty="0"/>
              <a:t>Lecture 1 – Introduction to computational biology and R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0E3515-F22C-DF40-9376-2C141D840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11" y="3170865"/>
            <a:ext cx="10515579" cy="529338"/>
          </a:xfrm>
        </p:spPr>
        <p:txBody>
          <a:bodyPr>
            <a:no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Adam Sorbie</a:t>
            </a:r>
          </a:p>
          <a:p>
            <a:endParaRPr lang="en-US" sz="2000" b="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Institute for Stroke and Dementia Research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Munich, Germany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Gut Brain axis course 29.06.23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0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01349-EB6F-527D-AADA-6A0B0FE5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0" y="153312"/>
            <a:ext cx="10992000" cy="792000"/>
          </a:xfrm>
        </p:spPr>
        <p:txBody>
          <a:bodyPr/>
          <a:lstStyle/>
          <a:p>
            <a:r>
              <a:rPr lang="en-GB" dirty="0"/>
              <a:t>Omics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0C46B-1573-42DA-FCE1-D8E4F1203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599" y="1201159"/>
            <a:ext cx="5067655" cy="4500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Omics</a:t>
            </a:r>
            <a:r>
              <a:rPr lang="en-GB" sz="2000" dirty="0"/>
              <a:t>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High throughput </a:t>
            </a:r>
          </a:p>
          <a:p>
            <a:pPr marL="914400" lvl="1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Measurement of all or as many as possible molecules of a given biomolecule (e.g., DNA, proteins, metabolites). </a:t>
            </a:r>
          </a:p>
          <a:p>
            <a:pPr marL="457200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Measurements performed using high-throughput instruments </a:t>
            </a:r>
          </a:p>
          <a:p>
            <a:pPr marL="914400" lvl="1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E.g., Sequencers, Mass spec   </a:t>
            </a:r>
          </a:p>
          <a:p>
            <a:pPr marL="914400" lvl="1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Generally, yield large, multi-dimensional datasets.  		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B53654-C818-280D-EC46-C984B01CCD13}"/>
              </a:ext>
            </a:extLst>
          </p:cNvPr>
          <p:cNvGrpSpPr/>
          <p:nvPr/>
        </p:nvGrpSpPr>
        <p:grpSpPr>
          <a:xfrm>
            <a:off x="5702425" y="1686809"/>
            <a:ext cx="5731175" cy="3818917"/>
            <a:chOff x="5012353" y="1156841"/>
            <a:chExt cx="6413077" cy="42369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5B1CF9-6C09-1E2A-BB07-65B46417D6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249" r="8171"/>
            <a:stretch/>
          </p:blipFill>
          <p:spPr>
            <a:xfrm>
              <a:off x="5012353" y="1156841"/>
              <a:ext cx="6413077" cy="396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1A81BC-B3BB-3046-EA58-154AAEFAE915}"/>
                </a:ext>
              </a:extLst>
            </p:cNvPr>
            <p:cNvSpPr txBox="1"/>
            <p:nvPr/>
          </p:nvSpPr>
          <p:spPr>
            <a:xfrm>
              <a:off x="5012353" y="5116841"/>
              <a:ext cx="5415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Source: https://comics.dcv.fct.unl.pt/resources/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0B9EE2-15EA-4709-FE33-D0463288F779}"/>
              </a:ext>
            </a:extLst>
          </p:cNvPr>
          <p:cNvSpPr txBox="1"/>
          <p:nvPr/>
        </p:nvSpPr>
        <p:spPr>
          <a:xfrm rot="5400000">
            <a:off x="10529046" y="3232181"/>
            <a:ext cx="256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Computational biology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92A9D00-1CB6-1BBD-88AE-579084C67ED8}"/>
              </a:ext>
            </a:extLst>
          </p:cNvPr>
          <p:cNvSpPr/>
          <p:nvPr/>
        </p:nvSpPr>
        <p:spPr>
          <a:xfrm>
            <a:off x="11351941" y="1882554"/>
            <a:ext cx="274830" cy="3068587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29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21E310-78A7-88D9-EF80-137118DC67C0}"/>
              </a:ext>
            </a:extLst>
          </p:cNvPr>
          <p:cNvGrpSpPr/>
          <p:nvPr/>
        </p:nvGrpSpPr>
        <p:grpSpPr>
          <a:xfrm>
            <a:off x="7540564" y="354195"/>
            <a:ext cx="4839513" cy="6099493"/>
            <a:chOff x="7540564" y="354195"/>
            <a:chExt cx="4839513" cy="60994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826B02-61F3-5DF9-65B3-CBB1C69B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0564" y="354195"/>
              <a:ext cx="3370591" cy="57139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20D468-2743-CD47-E076-C4D635330313}"/>
                </a:ext>
              </a:extLst>
            </p:cNvPr>
            <p:cNvSpPr txBox="1"/>
            <p:nvPr/>
          </p:nvSpPr>
          <p:spPr>
            <a:xfrm>
              <a:off x="7540564" y="6176689"/>
              <a:ext cx="48395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0" i="0" dirty="0" err="1">
                  <a:solidFill>
                    <a:srgbClr val="252525"/>
                  </a:solidFill>
                  <a:effectLst/>
                  <a:latin typeface="Roboto" panose="02000000000000000000" pitchFamily="2" charset="0"/>
                </a:rPr>
                <a:t>Cieślik</a:t>
              </a:r>
              <a:r>
                <a:rPr lang="en-GB" sz="1200" b="0" i="0" dirty="0">
                  <a:solidFill>
                    <a:srgbClr val="252525"/>
                  </a:solidFill>
                  <a:effectLst/>
                  <a:latin typeface="Roboto" panose="02000000000000000000" pitchFamily="2" charset="0"/>
                </a:rPr>
                <a:t> and </a:t>
              </a:r>
              <a:r>
                <a:rPr lang="en-GB" sz="1200" b="0" i="0" dirty="0" err="1">
                  <a:solidFill>
                    <a:srgbClr val="252525"/>
                  </a:solidFill>
                  <a:effectLst/>
                  <a:latin typeface="Roboto" panose="02000000000000000000" pitchFamily="2" charset="0"/>
                </a:rPr>
                <a:t>Chinnaiyan</a:t>
              </a:r>
              <a:r>
                <a:rPr lang="en-GB" sz="1200" b="0" i="0" dirty="0">
                  <a:solidFill>
                    <a:srgbClr val="252525"/>
                  </a:solidFill>
                  <a:effectLst/>
                  <a:latin typeface="Roboto" panose="02000000000000000000" pitchFamily="2" charset="0"/>
                </a:rPr>
                <a:t> 2017, Nature Reviews Genetics</a:t>
              </a:r>
              <a:endParaRPr lang="en-GB" sz="12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3F568E-C602-7A5B-EF7B-FE93EE92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Transcriptomics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6E9D2-1B66-5D01-BF1B-320B1895B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6416400" cy="45000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Relative quantification of mRNA levels (reverse transcribed into cDNA) in biological samples.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High-throughput sequencing (HTS), RNAseq currently main method but previously microarrays were used.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Single-cell RNAseq also now common, enabling measurement of transcriptome at single-cell 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D436AF-DFDA-2107-8112-EA5849C459D3}"/>
              </a:ext>
            </a:extLst>
          </p:cNvPr>
          <p:cNvSpPr/>
          <p:nvPr/>
        </p:nvSpPr>
        <p:spPr>
          <a:xfrm>
            <a:off x="7486650" y="2895600"/>
            <a:ext cx="635000" cy="2222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22B758-FCBF-7556-D101-C649755D902A}"/>
              </a:ext>
            </a:extLst>
          </p:cNvPr>
          <p:cNvSpPr/>
          <p:nvPr/>
        </p:nvSpPr>
        <p:spPr>
          <a:xfrm>
            <a:off x="7874000" y="4152900"/>
            <a:ext cx="635000" cy="2222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9CAF87-6352-04D0-80DC-0281461DA46A}"/>
              </a:ext>
            </a:extLst>
          </p:cNvPr>
          <p:cNvSpPr/>
          <p:nvPr/>
        </p:nvSpPr>
        <p:spPr>
          <a:xfrm>
            <a:off x="7486650" y="4869225"/>
            <a:ext cx="635000" cy="2222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83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43B3-52D5-23C4-F61E-8984DE42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(Meta)genomics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D8F8E-7B10-9511-E22E-1885F77BE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179000"/>
            <a:ext cx="5914186" cy="45000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Relative quantification of DNA in a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Also uses 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Depending on sequencing depth and sample type, enables: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Genomics - Whole genome analysis/SNV calling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Metagenomics - Identification of microorganisms/their functional potential </a:t>
            </a:r>
          </a:p>
        </p:txBody>
      </p:sp>
      <p:pic>
        <p:nvPicPr>
          <p:cNvPr id="9" name="Picture 8" descr="A picture containing art&#10;&#10;Description automatically generated">
            <a:extLst>
              <a:ext uri="{FF2B5EF4-FFF2-40B4-BE49-F238E27FC236}">
                <a16:creationId xmlns:a16="http://schemas.microsoft.com/office/drawing/2014/main" id="{377BBAE6-C2D9-71E4-05E1-9161ACB61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786" y="805040"/>
            <a:ext cx="572441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30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A0E8-ECF4-5144-7D04-686DA3D5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Lecture Outline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6976EF4C-5A8A-2F1F-2036-A925DA1F2ED8}"/>
              </a:ext>
            </a:extLst>
          </p:cNvPr>
          <p:cNvSpPr/>
          <p:nvPr/>
        </p:nvSpPr>
        <p:spPr>
          <a:xfrm>
            <a:off x="441600" y="1325763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1.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E3719886-F57D-B988-4B8A-AB653E8DFD99}"/>
              </a:ext>
            </a:extLst>
          </p:cNvPr>
          <p:cNvSpPr/>
          <p:nvPr/>
        </p:nvSpPr>
        <p:spPr>
          <a:xfrm>
            <a:off x="441600" y="2447003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2.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D2C9D22-EF9A-CDCC-A1EC-BAAD21B7FF64}"/>
              </a:ext>
            </a:extLst>
          </p:cNvPr>
          <p:cNvSpPr/>
          <p:nvPr/>
        </p:nvSpPr>
        <p:spPr>
          <a:xfrm>
            <a:off x="441600" y="3587072"/>
            <a:ext cx="3151549" cy="720000"/>
          </a:xfrm>
          <a:prstGeom prst="homePlate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28355-8CEB-FEE1-8C80-813F27BC9790}"/>
              </a:ext>
            </a:extLst>
          </p:cNvPr>
          <p:cNvSpPr txBox="1"/>
          <p:nvPr/>
        </p:nvSpPr>
        <p:spPr>
          <a:xfrm>
            <a:off x="4125951" y="1270264"/>
            <a:ext cx="692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What is computational biology and why is it important?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52971-134B-4592-7B53-987E243B6781}"/>
              </a:ext>
            </a:extLst>
          </p:cNvPr>
          <p:cNvSpPr txBox="1"/>
          <p:nvPr/>
        </p:nvSpPr>
        <p:spPr>
          <a:xfrm>
            <a:off x="4125952" y="2576170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Omics data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2FB34-D9DF-30CD-27C0-DBD04769C4CC}"/>
              </a:ext>
            </a:extLst>
          </p:cNvPr>
          <p:cNvSpPr txBox="1"/>
          <p:nvPr/>
        </p:nvSpPr>
        <p:spPr>
          <a:xfrm>
            <a:off x="4125952" y="3621573"/>
            <a:ext cx="692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the R programming language – theory and concepts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68056B95-BB2E-B6B2-F526-B157D3C664FB}"/>
              </a:ext>
            </a:extLst>
          </p:cNvPr>
          <p:cNvSpPr/>
          <p:nvPr/>
        </p:nvSpPr>
        <p:spPr>
          <a:xfrm>
            <a:off x="441600" y="4727141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4.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BE80FB-AEA3-D643-8C8F-0123CC8900A5}"/>
              </a:ext>
            </a:extLst>
          </p:cNvPr>
          <p:cNvSpPr txBox="1"/>
          <p:nvPr/>
        </p:nvSpPr>
        <p:spPr>
          <a:xfrm>
            <a:off x="4125952" y="4946308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RNAseq</a:t>
            </a:r>
          </a:p>
        </p:txBody>
      </p:sp>
    </p:spTree>
    <p:extLst>
      <p:ext uri="{BB962C8B-B14F-4D97-AF65-F5344CB8AC3E}">
        <p14:creationId xmlns:p14="http://schemas.microsoft.com/office/powerpoint/2010/main" val="193413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E7A3-A360-5D5F-ABC8-3E7173CC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 programming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2B03C-5612-07F8-CB28-B70EFDB5E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Free open-source language, first released in 1993.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Designed for statistical analysis and visualisation of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IDE Rstudio provides an easy interface to interact with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0BDE9-A733-522D-BF7D-22510BE50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212" y="928454"/>
            <a:ext cx="1393549" cy="10800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94E2222-8043-58F8-81E1-68F9C9F49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57529"/>
              </p:ext>
            </p:extLst>
          </p:nvPr>
        </p:nvGraphicFramePr>
        <p:xfrm>
          <a:off x="1396380" y="1996252"/>
          <a:ext cx="8128000" cy="2570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5484047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81196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Advantages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Disadvantages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093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Comprehensive ecosystem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Can be difficult to learn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3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Many, well-maintained and well documented libraries 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Choosing between base R vs </a:t>
                      </a:r>
                      <a:r>
                        <a:rPr lang="en-GB" dirty="0" err="1">
                          <a:solidFill>
                            <a:schemeClr val="tx2"/>
                          </a:solidFill>
                        </a:rPr>
                        <a:t>tidyverse</a:t>
                      </a:r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 can be difficult for beginners. 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11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R is a high-level language, which can be run in real time and does not require compilation 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Relatively slow in comparison to other languages 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263467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97B2957-F109-492D-013D-54E57874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42" y="4196399"/>
            <a:ext cx="307655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1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CA91-9BB3-F324-D7EF-84DE8B3B6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for computational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3D1D0-6BE2-876F-D870-0EB23493A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 packages for computational biology, generally installed from two main sources: CRAN or </a:t>
            </a:r>
            <a:r>
              <a:rPr lang="en-GB" dirty="0" err="1"/>
              <a:t>BioConductor</a:t>
            </a:r>
            <a:r>
              <a:rPr lang="en-GB" dirty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CRAN is mostly statistical/general purpose packages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2"/>
                </a:solidFill>
              </a:rPr>
              <a:t>BioConductor</a:t>
            </a:r>
            <a:r>
              <a:rPr lang="en-GB" dirty="0">
                <a:solidFill>
                  <a:schemeClr val="tx2"/>
                </a:solidFill>
              </a:rPr>
              <a:t> comprises packages specifically designed for analysis of biological data.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Enables access to methods/algorithms to facilitate analysis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Both repositories (but particularly </a:t>
            </a:r>
            <a:r>
              <a:rPr lang="en-GB" dirty="0" err="1">
                <a:solidFill>
                  <a:schemeClr val="tx2"/>
                </a:solidFill>
              </a:rPr>
              <a:t>BioConductor</a:t>
            </a:r>
            <a:r>
              <a:rPr lang="en-GB" dirty="0">
                <a:solidFill>
                  <a:schemeClr val="tx2"/>
                </a:solidFill>
              </a:rPr>
              <a:t>) include extensive documentation and tutorials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Code is written in R scripts or using code notebooks (Rmarkdown/Quarto).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Writing code in notebooks is great for reproducibility.  </a:t>
            </a:r>
            <a:r>
              <a:rPr lang="en-GB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3DD74D-28F3-D515-79E4-FCC158383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1"/>
          <a:stretch/>
        </p:blipFill>
        <p:spPr>
          <a:xfrm>
            <a:off x="2522232" y="2101159"/>
            <a:ext cx="5619271" cy="36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F079E2-4586-BDA8-1F0F-9456B4800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255" y="2212200"/>
            <a:ext cx="8394421" cy="367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2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3E3BD-3F5D-E1EF-1CE7-82BFEBBC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R/Rstudio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718BE-ED1D-F128-EB58-8C8D34D5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83" y="1090279"/>
            <a:ext cx="7454117" cy="39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F57C39-8FDF-84F9-6D39-4C7A701CC92B}"/>
              </a:ext>
            </a:extLst>
          </p:cNvPr>
          <p:cNvSpPr txBox="1"/>
          <p:nvPr/>
        </p:nvSpPr>
        <p:spPr>
          <a:xfrm>
            <a:off x="1447800" y="2199320"/>
            <a:ext cx="163923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Script editor</a:t>
            </a:r>
          </a:p>
          <a:p>
            <a:pPr algn="ctr"/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2787C-8066-8E7E-42C8-D81C3A662A8B}"/>
              </a:ext>
            </a:extLst>
          </p:cNvPr>
          <p:cNvSpPr txBox="1"/>
          <p:nvPr/>
        </p:nvSpPr>
        <p:spPr>
          <a:xfrm>
            <a:off x="5623931" y="2199320"/>
            <a:ext cx="153143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Environment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73C78-3830-B99A-EA1F-6C29460B9B90}"/>
              </a:ext>
            </a:extLst>
          </p:cNvPr>
          <p:cNvSpPr txBox="1"/>
          <p:nvPr/>
        </p:nvSpPr>
        <p:spPr>
          <a:xfrm>
            <a:off x="5353968" y="3947532"/>
            <a:ext cx="228461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File system/help/packages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982C6-3700-CC36-72FC-5126C16B0916}"/>
              </a:ext>
            </a:extLst>
          </p:cNvPr>
          <p:cNvSpPr txBox="1"/>
          <p:nvPr/>
        </p:nvSpPr>
        <p:spPr>
          <a:xfrm>
            <a:off x="1447799" y="4401455"/>
            <a:ext cx="163923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Console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CA3CD7-8EDF-6D23-05FE-14390B7620F7}"/>
              </a:ext>
            </a:extLst>
          </p:cNvPr>
          <p:cNvSpPr txBox="1"/>
          <p:nvPr/>
        </p:nvSpPr>
        <p:spPr>
          <a:xfrm>
            <a:off x="7906216" y="1012220"/>
            <a:ext cx="3984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Script editor – where you write scripts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Console – run code interactively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Environment – things you create/source stored here.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In an Rmarkdown notebook the script editor is replaced with a notebook allowing you to intersperse text with code blocks. 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C18487-72CB-F5F2-4D04-4893A8684911}"/>
              </a:ext>
            </a:extLst>
          </p:cNvPr>
          <p:cNvGrpSpPr/>
          <p:nvPr/>
        </p:nvGrpSpPr>
        <p:grpSpPr>
          <a:xfrm>
            <a:off x="301082" y="1090120"/>
            <a:ext cx="7482603" cy="3960000"/>
            <a:chOff x="301082" y="1090120"/>
            <a:chExt cx="7482603" cy="3960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5552C79-9E1F-CA35-05F4-7283F7420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082" y="1090120"/>
              <a:ext cx="7482603" cy="3960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64C72D-AD37-3959-AC90-0CACDB4D5D4F}"/>
                </a:ext>
              </a:extLst>
            </p:cNvPr>
            <p:cNvSpPr txBox="1"/>
            <p:nvPr/>
          </p:nvSpPr>
          <p:spPr>
            <a:xfrm>
              <a:off x="2092889" y="3239397"/>
              <a:ext cx="133867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2"/>
                  </a:solidFill>
                </a:rPr>
                <a:t>Script editor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AD73C2-34EC-784D-71AC-3B38949CB9A0}"/>
                </a:ext>
              </a:extLst>
            </p:cNvPr>
            <p:cNvSpPr txBox="1"/>
            <p:nvPr/>
          </p:nvSpPr>
          <p:spPr>
            <a:xfrm>
              <a:off x="2703704" y="2692718"/>
              <a:ext cx="133867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2"/>
                  </a:solidFill>
                </a:rPr>
                <a:t>Notebook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241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3E3BD-3F5D-E1EF-1CE7-82BFEBBC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R/Rstudio – working directory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6D76-1431-4999-DA37-261A13FD1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11306452" cy="45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Working directory is a crucial concept to understand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Where R is looking for/outputting files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Check current working directory with </a:t>
            </a:r>
            <a:r>
              <a:rPr lang="en-GB" sz="2400" dirty="0" err="1">
                <a:latin typeface="Consolas" panose="020B0609020204030204" pitchFamily="49" charset="0"/>
              </a:rPr>
              <a:t>get_wd</a:t>
            </a:r>
            <a:r>
              <a:rPr lang="en-GB" sz="2400" dirty="0">
                <a:latin typeface="Consolas" panose="020B0609020204030204" pitchFamily="49" charset="0"/>
              </a:rPr>
              <a:t>() </a:t>
            </a:r>
            <a:r>
              <a:rPr lang="en-GB" sz="2400" dirty="0"/>
              <a:t>or set  with </a:t>
            </a:r>
            <a:r>
              <a:rPr lang="en-GB" sz="2400" dirty="0" err="1">
                <a:latin typeface="Consolas" panose="020B0609020204030204" pitchFamily="49" charset="0"/>
              </a:rPr>
              <a:t>set_wd</a:t>
            </a:r>
            <a:r>
              <a:rPr lang="en-GB" sz="2400" dirty="0">
                <a:latin typeface="Consolas" panose="020B0609020204030204" pitchFamily="49" charset="0"/>
              </a:rPr>
              <a:t>()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E.g. </a:t>
            </a:r>
            <a:r>
              <a:rPr lang="en-GB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set_wd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</a:rPr>
              <a:t>(“C:/Users/</a:t>
            </a:r>
            <a:r>
              <a:rPr lang="en-GB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adam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</a:rPr>
              <a:t>-/</a:t>
            </a:r>
            <a:r>
              <a:rPr lang="en-GB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Gut_brain_axis_course-Bioinformatic_analysis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</a:rPr>
              <a:t>”)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Important to understand the difference between relative and absolute paths.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Using above as example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Relative – </a:t>
            </a:r>
            <a:r>
              <a:rPr lang="en-GB" sz="1600" dirty="0">
                <a:solidFill>
                  <a:schemeClr val="tx2"/>
                </a:solidFill>
                <a:latin typeface="Consolas" panose="020B0609020204030204" pitchFamily="49" charset="0"/>
              </a:rPr>
              <a:t>“Day1”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Absolute – “</a:t>
            </a:r>
            <a:r>
              <a:rPr lang="en-GB" sz="1600" dirty="0">
                <a:solidFill>
                  <a:schemeClr val="tx2"/>
                </a:solidFill>
                <a:latin typeface="Consolas" panose="020B0609020204030204" pitchFamily="49" charset="0"/>
              </a:rPr>
              <a:t>C:/Users/</a:t>
            </a:r>
            <a:r>
              <a:rPr lang="en-GB" sz="1600" dirty="0" err="1">
                <a:solidFill>
                  <a:schemeClr val="tx2"/>
                </a:solidFill>
                <a:latin typeface="Consolas" panose="020B0609020204030204" pitchFamily="49" charset="0"/>
              </a:rPr>
              <a:t>adam</a:t>
            </a:r>
            <a:r>
              <a:rPr lang="en-GB" sz="1600" dirty="0">
                <a:solidFill>
                  <a:schemeClr val="tx2"/>
                </a:solidFill>
                <a:latin typeface="Consolas" panose="020B0609020204030204" pitchFamily="49" charset="0"/>
              </a:rPr>
              <a:t>-/</a:t>
            </a:r>
            <a:r>
              <a:rPr lang="en-GB" sz="1600" dirty="0" err="1">
                <a:solidFill>
                  <a:schemeClr val="tx2"/>
                </a:solidFill>
                <a:latin typeface="Consolas" panose="020B0609020204030204" pitchFamily="49" charset="0"/>
              </a:rPr>
              <a:t>Gut_brain_axis_course-Bioinformatic_analysis</a:t>
            </a:r>
            <a:r>
              <a:rPr lang="en-GB" sz="1600" dirty="0">
                <a:solidFill>
                  <a:schemeClr val="tx2"/>
                </a:solidFill>
                <a:latin typeface="Consolas" panose="020B0609020204030204" pitchFamily="49" charset="0"/>
              </a:rPr>
              <a:t>/Day1”</a:t>
            </a:r>
            <a:endParaRPr lang="en-GB" sz="16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242A3-C4D5-6BE5-010F-F770B227A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271" y="616220"/>
            <a:ext cx="7491109" cy="38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7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3E3BD-3F5D-E1EF-1CE7-82BFEBBC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R/Rstudio – writing and running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6D76-1431-4999-DA37-261A13FD1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You can write code in the console or script editor/notebook in case of </a:t>
            </a:r>
            <a:r>
              <a:rPr lang="en-GB" sz="2400" dirty="0" err="1"/>
              <a:t>Rmarkdown</a:t>
            </a:r>
            <a:r>
              <a:rPr lang="en-GB" sz="2400" dirty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Always better to write a script/notebook as the code is recorded – reproducible.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To run a command press </a:t>
            </a:r>
            <a:r>
              <a:rPr lang="en-GB" sz="2400" dirty="0">
                <a:latin typeface="Consolas" panose="020B0609020204030204" pitchFamily="49" charset="0"/>
              </a:rPr>
              <a:t>ctrl + Enter </a:t>
            </a:r>
            <a:r>
              <a:rPr lang="en-GB" sz="2400" dirty="0"/>
              <a:t>(</a:t>
            </a:r>
            <a:r>
              <a:rPr lang="en-GB" sz="2400" dirty="0" err="1">
                <a:latin typeface="Consolas" panose="020B0609020204030204" pitchFamily="49" charset="0"/>
              </a:rPr>
              <a:t>cmd</a:t>
            </a:r>
            <a:r>
              <a:rPr lang="en-GB" sz="2400" dirty="0">
                <a:latin typeface="Consolas" panose="020B0609020204030204" pitchFamily="49" charset="0"/>
              </a:rPr>
              <a:t> + Return </a:t>
            </a:r>
            <a:r>
              <a:rPr lang="en-GB" sz="2400" dirty="0"/>
              <a:t>on Macs)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In an </a:t>
            </a:r>
            <a:r>
              <a:rPr lang="en-GB" sz="2000" dirty="0" err="1">
                <a:solidFill>
                  <a:schemeClr val="tx2"/>
                </a:solidFill>
              </a:rPr>
              <a:t>Rmarkdown</a:t>
            </a:r>
            <a:r>
              <a:rPr lang="en-GB" sz="2000" dirty="0">
                <a:solidFill>
                  <a:schemeClr val="tx2"/>
                </a:solidFill>
              </a:rPr>
              <a:t> notebook, code can also be ran by pressing the green play button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err="1"/>
              <a:t>Rmarkdown</a:t>
            </a:r>
            <a:r>
              <a:rPr lang="en-GB" sz="2400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Typing outside of a code block is interpreted as markdown text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To insert a new code block press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</a:rPr>
              <a:t>ctrl + alt + I </a:t>
            </a:r>
            <a:r>
              <a:rPr lang="en-GB" sz="2000" dirty="0">
                <a:solidFill>
                  <a:schemeClr val="tx2"/>
                </a:solidFill>
              </a:rPr>
              <a:t>(again replace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</a:rPr>
              <a:t>ctrl</a:t>
            </a:r>
            <a:r>
              <a:rPr lang="en-GB" sz="2000" dirty="0">
                <a:solidFill>
                  <a:schemeClr val="tx2"/>
                </a:solidFill>
              </a:rPr>
              <a:t> with </a:t>
            </a:r>
            <a:r>
              <a:rPr lang="en-GB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cmd</a:t>
            </a:r>
            <a:r>
              <a:rPr lang="en-GB" sz="2000" dirty="0">
                <a:solidFill>
                  <a:schemeClr val="tx2"/>
                </a:solidFill>
              </a:rPr>
              <a:t> on Macs)</a:t>
            </a:r>
          </a:p>
        </p:txBody>
      </p:sp>
    </p:spTree>
    <p:extLst>
      <p:ext uri="{BB962C8B-B14F-4D97-AF65-F5344CB8AC3E}">
        <p14:creationId xmlns:p14="http://schemas.microsoft.com/office/powerpoint/2010/main" val="2946867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A0E8-ECF4-5144-7D04-686DA3D5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Lecture Outline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6976EF4C-5A8A-2F1F-2036-A925DA1F2ED8}"/>
              </a:ext>
            </a:extLst>
          </p:cNvPr>
          <p:cNvSpPr/>
          <p:nvPr/>
        </p:nvSpPr>
        <p:spPr>
          <a:xfrm>
            <a:off x="441600" y="1306934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1.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E3719886-F57D-B988-4B8A-AB653E8DFD99}"/>
              </a:ext>
            </a:extLst>
          </p:cNvPr>
          <p:cNvSpPr/>
          <p:nvPr/>
        </p:nvSpPr>
        <p:spPr>
          <a:xfrm>
            <a:off x="441600" y="2447003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2.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D2C9D22-EF9A-CDCC-A1EC-BAAD21B7FF64}"/>
              </a:ext>
            </a:extLst>
          </p:cNvPr>
          <p:cNvSpPr/>
          <p:nvPr/>
        </p:nvSpPr>
        <p:spPr>
          <a:xfrm>
            <a:off x="441600" y="3587072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3.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28355-8CEB-FEE1-8C80-813F27BC9790}"/>
              </a:ext>
            </a:extLst>
          </p:cNvPr>
          <p:cNvSpPr txBox="1"/>
          <p:nvPr/>
        </p:nvSpPr>
        <p:spPr>
          <a:xfrm>
            <a:off x="4125951" y="1251435"/>
            <a:ext cx="692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What is computational biology and why is it important?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52971-134B-4592-7B53-987E243B6781}"/>
              </a:ext>
            </a:extLst>
          </p:cNvPr>
          <p:cNvSpPr txBox="1"/>
          <p:nvPr/>
        </p:nvSpPr>
        <p:spPr>
          <a:xfrm>
            <a:off x="4125952" y="2576170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Omics data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2FB34-D9DF-30CD-27C0-DBD04769C4CC}"/>
              </a:ext>
            </a:extLst>
          </p:cNvPr>
          <p:cNvSpPr txBox="1"/>
          <p:nvPr/>
        </p:nvSpPr>
        <p:spPr>
          <a:xfrm>
            <a:off x="4125952" y="3621573"/>
            <a:ext cx="692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the R programming language – theory and concepts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68056B95-BB2E-B6B2-F526-B157D3C664FB}"/>
              </a:ext>
            </a:extLst>
          </p:cNvPr>
          <p:cNvSpPr/>
          <p:nvPr/>
        </p:nvSpPr>
        <p:spPr>
          <a:xfrm>
            <a:off x="441600" y="4727141"/>
            <a:ext cx="3151549" cy="720000"/>
          </a:xfrm>
          <a:prstGeom prst="homePlate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4.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BE80FB-AEA3-D643-8C8F-0123CC8900A5}"/>
              </a:ext>
            </a:extLst>
          </p:cNvPr>
          <p:cNvSpPr txBox="1"/>
          <p:nvPr/>
        </p:nvSpPr>
        <p:spPr>
          <a:xfrm>
            <a:off x="4125952" y="4946308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RNAseq</a:t>
            </a:r>
          </a:p>
        </p:txBody>
      </p:sp>
    </p:spTree>
    <p:extLst>
      <p:ext uri="{BB962C8B-B14F-4D97-AF65-F5344CB8AC3E}">
        <p14:creationId xmlns:p14="http://schemas.microsoft.com/office/powerpoint/2010/main" val="250591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9B12-9194-1737-B4F3-500362EA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78F2-7D9E-169B-6A2A-E9BEBDDE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Aimed at students in biological/medical sciences (any discipline).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Develop an understanding of what computational biology is and what is required to become a computational biologist.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Practical training: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Introduction to R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RNAseq analysis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16S rRNA sequencing analysis</a:t>
            </a:r>
          </a:p>
        </p:txBody>
      </p:sp>
    </p:spTree>
    <p:extLst>
      <p:ext uri="{BB962C8B-B14F-4D97-AF65-F5344CB8AC3E}">
        <p14:creationId xmlns:p14="http://schemas.microsoft.com/office/powerpoint/2010/main" val="3134023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69454-CF05-30C3-4E4D-D605F66C4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RNAseq - principle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425735-92F3-1CA7-7291-3D3BA9E236A0}"/>
              </a:ext>
            </a:extLst>
          </p:cNvPr>
          <p:cNvGrpSpPr/>
          <p:nvPr/>
        </p:nvGrpSpPr>
        <p:grpSpPr>
          <a:xfrm>
            <a:off x="758400" y="875360"/>
            <a:ext cx="10125190" cy="4850806"/>
            <a:chOff x="758400" y="875360"/>
            <a:chExt cx="10125190" cy="48508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E8C9F2A-B459-8CB9-4666-C10C7FB5F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400" y="875360"/>
              <a:ext cx="10125190" cy="46969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DF84EA-5C55-3E50-D5E4-DEE84F7CEC4C}"/>
                </a:ext>
              </a:extLst>
            </p:cNvPr>
            <p:cNvSpPr txBox="1"/>
            <p:nvPr/>
          </p:nvSpPr>
          <p:spPr>
            <a:xfrm>
              <a:off x="869795" y="5418389"/>
              <a:ext cx="7995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tx2"/>
                  </a:solidFill>
                </a:rPr>
                <a:t>Van den Berge et al, 2019. Annual Review of Biomedical 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2160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19F71-23CD-4B4B-86BF-5F5DE0AB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preparation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C8D8DC-FB0D-6804-187A-8265366F5E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417"/>
          <a:stretch/>
        </p:blipFill>
        <p:spPr>
          <a:xfrm>
            <a:off x="296062" y="1279613"/>
            <a:ext cx="3210808" cy="108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1F6327-ECA4-6311-0ABE-D3481BE03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827"/>
          <a:stretch/>
        </p:blipFill>
        <p:spPr>
          <a:xfrm>
            <a:off x="4146293" y="1405613"/>
            <a:ext cx="3238111" cy="828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CF561A7-8456-1DAA-EB30-5793F06023AE}"/>
              </a:ext>
            </a:extLst>
          </p:cNvPr>
          <p:cNvGrpSpPr/>
          <p:nvPr/>
        </p:nvGrpSpPr>
        <p:grpSpPr>
          <a:xfrm>
            <a:off x="296062" y="3282363"/>
            <a:ext cx="3178000" cy="1152000"/>
            <a:chOff x="296062" y="3193969"/>
            <a:chExt cx="3178000" cy="1152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18837A2-2200-EAC0-7B51-5898EE0FEC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51" b="49850"/>
            <a:stretch/>
          </p:blipFill>
          <p:spPr bwMode="auto">
            <a:xfrm>
              <a:off x="296062" y="3265969"/>
              <a:ext cx="3178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DEEDC26-3F92-8849-5A02-35D25ECAF53A}"/>
                </a:ext>
              </a:extLst>
            </p:cNvPr>
            <p:cNvSpPr/>
            <p:nvPr/>
          </p:nvSpPr>
          <p:spPr>
            <a:xfrm>
              <a:off x="2065105" y="3193969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B207C2-4FF5-7759-AC7F-4C5DAEBC5903}"/>
              </a:ext>
            </a:extLst>
          </p:cNvPr>
          <p:cNvGrpSpPr/>
          <p:nvPr/>
        </p:nvGrpSpPr>
        <p:grpSpPr>
          <a:xfrm>
            <a:off x="4105736" y="3220565"/>
            <a:ext cx="3319226" cy="1275596"/>
            <a:chOff x="3516954" y="3214373"/>
            <a:chExt cx="3319226" cy="1275596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99B957FB-DFDC-3A65-1C71-D0581F0412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308"/>
            <a:stretch/>
          </p:blipFill>
          <p:spPr bwMode="auto">
            <a:xfrm>
              <a:off x="3516954" y="3265969"/>
              <a:ext cx="3319226" cy="12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B37508E-B04E-549D-B8AE-327BFE5C7781}"/>
                </a:ext>
              </a:extLst>
            </p:cNvPr>
            <p:cNvSpPr/>
            <p:nvPr/>
          </p:nvSpPr>
          <p:spPr>
            <a:xfrm>
              <a:off x="5377683" y="3214373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4D6F0D-2823-B646-F49A-D5CC8FF5A247}"/>
              </a:ext>
            </a:extLst>
          </p:cNvPr>
          <p:cNvGrpSpPr/>
          <p:nvPr/>
        </p:nvGrpSpPr>
        <p:grpSpPr>
          <a:xfrm>
            <a:off x="8086265" y="3267302"/>
            <a:ext cx="3403019" cy="1182122"/>
            <a:chOff x="7476124" y="3269442"/>
            <a:chExt cx="3403019" cy="118212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1077DDC-BD3A-5D05-C05F-C2EE33291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334"/>
            <a:stretch/>
          </p:blipFill>
          <p:spPr>
            <a:xfrm>
              <a:off x="7476124" y="3304373"/>
              <a:ext cx="3403019" cy="1147191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EE59BD-C6FA-BDB2-CEBE-B2264B37B412}"/>
                </a:ext>
              </a:extLst>
            </p:cNvPr>
            <p:cNvSpPr/>
            <p:nvPr/>
          </p:nvSpPr>
          <p:spPr>
            <a:xfrm>
              <a:off x="9231124" y="3269442"/>
              <a:ext cx="1284476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D768FFD-FC8D-64D3-D951-CCAA92C9E757}"/>
              </a:ext>
            </a:extLst>
          </p:cNvPr>
          <p:cNvGrpSpPr/>
          <p:nvPr/>
        </p:nvGrpSpPr>
        <p:grpSpPr>
          <a:xfrm>
            <a:off x="7799284" y="1286193"/>
            <a:ext cx="3690000" cy="1066840"/>
            <a:chOff x="7476124" y="1222664"/>
            <a:chExt cx="3690000" cy="106684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6076D7E-3911-52D5-125B-A184C2700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8894"/>
            <a:stretch/>
          </p:blipFill>
          <p:spPr>
            <a:xfrm>
              <a:off x="7476124" y="1265574"/>
              <a:ext cx="3690000" cy="102393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806FB2-AC42-5D8C-5D00-946D13539CFF}"/>
                </a:ext>
              </a:extLst>
            </p:cNvPr>
            <p:cNvSpPr/>
            <p:nvPr/>
          </p:nvSpPr>
          <p:spPr>
            <a:xfrm>
              <a:off x="9516874" y="1222664"/>
              <a:ext cx="1284476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029E40E-1808-24B2-17B0-5F0D3E5D7CD9}"/>
              </a:ext>
            </a:extLst>
          </p:cNvPr>
          <p:cNvSpPr txBox="1"/>
          <p:nvPr/>
        </p:nvSpPr>
        <p:spPr>
          <a:xfrm>
            <a:off x="6846510" y="3019999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PCR amplification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4C75B-EC76-4BE6-977E-EAC7E38D087E}"/>
              </a:ext>
            </a:extLst>
          </p:cNvPr>
          <p:cNvSpPr txBox="1"/>
          <p:nvPr/>
        </p:nvSpPr>
        <p:spPr>
          <a:xfrm>
            <a:off x="10696483" y="1286193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Remove rRNA</a:t>
            </a:r>
          </a:p>
        </p:txBody>
      </p:sp>
    </p:spTree>
    <p:extLst>
      <p:ext uri="{BB962C8B-B14F-4D97-AF65-F5344CB8AC3E}">
        <p14:creationId xmlns:p14="http://schemas.microsoft.com/office/powerpoint/2010/main" val="818541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DDB39-02F6-E18C-C252-739CF113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Sequencing platforms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42ABC-E485-5D73-5B1D-8AA232736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460"/>
          <a:stretch/>
        </p:blipFill>
        <p:spPr>
          <a:xfrm>
            <a:off x="0" y="766692"/>
            <a:ext cx="8671959" cy="19841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2D48B9-A5AB-2E7A-8EB5-F2F7073A804D}"/>
              </a:ext>
            </a:extLst>
          </p:cNvPr>
          <p:cNvSpPr txBox="1"/>
          <p:nvPr/>
        </p:nvSpPr>
        <p:spPr>
          <a:xfrm rot="16200000">
            <a:off x="-200854" y="1605505"/>
            <a:ext cx="204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Short read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DC986E-3E10-2EB7-1CC6-EC46215C3070}"/>
              </a:ext>
            </a:extLst>
          </p:cNvPr>
          <p:cNvGrpSpPr/>
          <p:nvPr/>
        </p:nvGrpSpPr>
        <p:grpSpPr>
          <a:xfrm>
            <a:off x="637959" y="3082290"/>
            <a:ext cx="7801191" cy="2804160"/>
            <a:chOff x="637959" y="3082290"/>
            <a:chExt cx="7801191" cy="28041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FA0A6D-1863-9625-F425-32F2A19147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22" t="424" r="2174" b="1203"/>
            <a:stretch/>
          </p:blipFill>
          <p:spPr>
            <a:xfrm>
              <a:off x="1275079" y="3082290"/>
              <a:ext cx="7164071" cy="28041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4496C1-67D6-9E2C-7EB2-EF18AD02F952}"/>
                </a:ext>
              </a:extLst>
            </p:cNvPr>
            <p:cNvSpPr txBox="1"/>
            <p:nvPr/>
          </p:nvSpPr>
          <p:spPr>
            <a:xfrm rot="16200000">
              <a:off x="-200854" y="4198935"/>
              <a:ext cx="2046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Long read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A68024-B156-66AC-7C80-62D4FA599B12}"/>
              </a:ext>
            </a:extLst>
          </p:cNvPr>
          <p:cNvGrpSpPr/>
          <p:nvPr/>
        </p:nvGrpSpPr>
        <p:grpSpPr>
          <a:xfrm>
            <a:off x="1203649" y="490514"/>
            <a:ext cx="8840000" cy="5600794"/>
            <a:chOff x="1645249" y="660122"/>
            <a:chExt cx="8840000" cy="560079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0106618-687B-6AFE-8957-2CCF409B0710}"/>
                </a:ext>
              </a:extLst>
            </p:cNvPr>
            <p:cNvGrpSpPr/>
            <p:nvPr/>
          </p:nvGrpSpPr>
          <p:grpSpPr>
            <a:xfrm>
              <a:off x="1645249" y="660122"/>
              <a:ext cx="8840000" cy="5400000"/>
              <a:chOff x="1448891" y="767694"/>
              <a:chExt cx="8840000" cy="5400000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3BC8C9A5-4BDA-14B1-739C-CD41256862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891" y="767694"/>
                <a:ext cx="8840000" cy="54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2B48C19-65B9-37FD-6DEB-6E8703A30022}"/>
                  </a:ext>
                </a:extLst>
              </p:cNvPr>
              <p:cNvSpPr/>
              <p:nvPr/>
            </p:nvSpPr>
            <p:spPr>
              <a:xfrm>
                <a:off x="1645249" y="971550"/>
                <a:ext cx="553941" cy="5871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F22305-F68A-FB6D-B2FD-E343B355E2B2}"/>
                </a:ext>
              </a:extLst>
            </p:cNvPr>
            <p:cNvSpPr txBox="1"/>
            <p:nvPr/>
          </p:nvSpPr>
          <p:spPr>
            <a:xfrm>
              <a:off x="1841607" y="5953139"/>
              <a:ext cx="7995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tx2"/>
                  </a:solidFill>
                </a:rPr>
                <a:t>Stark, </a:t>
              </a:r>
              <a:r>
                <a:rPr lang="en-GB" sz="1400" dirty="0" err="1">
                  <a:solidFill>
                    <a:schemeClr val="tx2"/>
                  </a:solidFill>
                </a:rPr>
                <a:t>Grzelak</a:t>
              </a:r>
              <a:r>
                <a:rPr lang="en-GB" sz="1400" dirty="0">
                  <a:solidFill>
                    <a:schemeClr val="tx2"/>
                  </a:solidFill>
                </a:rPr>
                <a:t> and Hadfield, 2019 Nature Reviews Genetics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73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ED360-C822-2949-00BA-CE8649DF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Sequencing – 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DB1F3-E16A-F203-28B5-4C3BBE0E6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801109"/>
            <a:ext cx="5949040" cy="4500000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Typical read length: 50-150bp.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Single-end (SE) vs. paired-end (PE)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SE: each (amplified) fragment is only sequenced once, from one direction.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PE: each (amplified) fragment is sequenced from both directions: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Sequencing depth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Total number of reads. Should be &gt;20 million for standard gene-expression analysis without bells and whistles.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Phred (Q) score: each base assigned quality score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Probability (P) of base call being wrong. Q = -10 log10 P. E.g., Q = 10, P = 0.1 (poor); Q = 40, P = 0.0001 (good)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AFF4D-AC19-D87E-64DD-9D2DAE61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445" y="1896664"/>
            <a:ext cx="497482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3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2125-0A73-51FB-7152-D43B126C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FA8F2-B69E-C738-01A1-9ED1C4DA2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3417849"/>
            <a:ext cx="10992000" cy="251191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b="0" i="0" u="none" strike="noStrike" baseline="0" dirty="0"/>
              <a:t>Line 1- header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b="0" i="0" u="none" strike="noStrike" baseline="0" dirty="0"/>
              <a:t>Line 2: nucleotide sequence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b="0" i="0" u="none" strike="noStrike" baseline="0" dirty="0"/>
              <a:t>Line 3: a (+) sign, separating sequence from quality score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b="0" i="0" u="none" strike="noStrike" baseline="0" dirty="0"/>
              <a:t>Line 4: Base call quality scores, Phred33-encoded. 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E23A9-2D3E-D36C-ED48-FCB2F37A85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402"/>
          <a:stretch/>
        </p:blipFill>
        <p:spPr>
          <a:xfrm>
            <a:off x="1295247" y="928241"/>
            <a:ext cx="8640000" cy="228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78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5CB9-7A85-31B8-20B1-6E8BEF3C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RNAseq data processing steps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C32DD8-B22D-D9F9-8755-2AF26FFE8F53}"/>
              </a:ext>
            </a:extLst>
          </p:cNvPr>
          <p:cNvGrpSpPr/>
          <p:nvPr/>
        </p:nvGrpSpPr>
        <p:grpSpPr>
          <a:xfrm>
            <a:off x="849527" y="865627"/>
            <a:ext cx="9431605" cy="5308159"/>
            <a:chOff x="869863" y="1012220"/>
            <a:chExt cx="9431605" cy="53081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D16080-2068-2EEF-7EE5-6C3D817AC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87"/>
            <a:stretch/>
          </p:blipFill>
          <p:spPr>
            <a:xfrm>
              <a:off x="869863" y="1012220"/>
              <a:ext cx="9431605" cy="50382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C7A250-E349-DC41-489B-CA00BF93CB89}"/>
                </a:ext>
              </a:extLst>
            </p:cNvPr>
            <p:cNvSpPr txBox="1"/>
            <p:nvPr/>
          </p:nvSpPr>
          <p:spPr>
            <a:xfrm>
              <a:off x="1485766" y="6012602"/>
              <a:ext cx="7995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tx2"/>
                  </a:solidFill>
                </a:rPr>
                <a:t>Stark, </a:t>
              </a:r>
              <a:r>
                <a:rPr lang="en-GB" sz="1400" dirty="0" err="1">
                  <a:solidFill>
                    <a:schemeClr val="tx2"/>
                  </a:solidFill>
                </a:rPr>
                <a:t>Grzelak</a:t>
              </a:r>
              <a:r>
                <a:rPr lang="en-GB" sz="1400" dirty="0">
                  <a:solidFill>
                    <a:schemeClr val="tx2"/>
                  </a:solidFill>
                </a:rPr>
                <a:t> and Hadfield, 2019 Nature Reviews Genetics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09672-9A66-9B3A-A434-D0A8CC880A44}"/>
                </a:ext>
              </a:extLst>
            </p:cNvPr>
            <p:cNvSpPr/>
            <p:nvPr/>
          </p:nvSpPr>
          <p:spPr>
            <a:xfrm>
              <a:off x="1437774" y="3786769"/>
              <a:ext cx="8359701" cy="2263727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EC7514A-957B-443B-BDD1-091DA6557DEB}"/>
              </a:ext>
            </a:extLst>
          </p:cNvPr>
          <p:cNvSpPr txBox="1"/>
          <p:nvPr/>
        </p:nvSpPr>
        <p:spPr>
          <a:xfrm>
            <a:off x="5767766" y="1288295"/>
            <a:ext cx="65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QC</a:t>
            </a:r>
          </a:p>
        </p:txBody>
      </p:sp>
    </p:spTree>
    <p:extLst>
      <p:ext uri="{BB962C8B-B14F-4D97-AF65-F5344CB8AC3E}">
        <p14:creationId xmlns:p14="http://schemas.microsoft.com/office/powerpoint/2010/main" val="2528798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D12D-0F47-863A-4003-2C131A90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F1399-334E-1FB9-3A81-7EB60FBC6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5933800" cy="45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Examine read quality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FastQC, MultiQC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Remove any adapter sequences , filter low quality reads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Trimmomatic, Cutadapt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Trimming and filtering poor quality bases/reads improves mapping rate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C8CED-6562-8F2E-EAE0-CABC96347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735" y="616220"/>
            <a:ext cx="3810330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27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BD63E-6ADC-53E5-32DC-07C52917F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0" y="153313"/>
            <a:ext cx="10992000" cy="792000"/>
          </a:xfrm>
        </p:spPr>
        <p:txBody>
          <a:bodyPr/>
          <a:lstStyle/>
          <a:p>
            <a:r>
              <a:rPr lang="en-GB" dirty="0"/>
              <a:t>Mapping and quantification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443B3-9CC1-57ED-2C13-A83123863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6022700" cy="45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Aligning trimmed and filtered reads to reference sequence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Genome (splice-aware) or transcriptome.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Quantifying number of hits to each gene/transcript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F2FF42-A36E-31DC-1C09-5755E53AE97C}"/>
              </a:ext>
            </a:extLst>
          </p:cNvPr>
          <p:cNvGrpSpPr/>
          <p:nvPr/>
        </p:nvGrpSpPr>
        <p:grpSpPr>
          <a:xfrm>
            <a:off x="6464300" y="1225743"/>
            <a:ext cx="4846740" cy="1491980"/>
            <a:chOff x="6311900" y="616221"/>
            <a:chExt cx="4846740" cy="14919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AE5E01-51D0-63F7-6678-086613E2B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2595"/>
            <a:stretch/>
          </p:blipFill>
          <p:spPr>
            <a:xfrm>
              <a:off x="6311900" y="616221"/>
              <a:ext cx="4846740" cy="149198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319497-1759-E183-E7AD-DCBFB7767B97}"/>
                </a:ext>
              </a:extLst>
            </p:cNvPr>
            <p:cNvSpPr/>
            <p:nvPr/>
          </p:nvSpPr>
          <p:spPr>
            <a:xfrm>
              <a:off x="7912100" y="1943100"/>
              <a:ext cx="1727200" cy="16510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D77AA-356E-C3B2-1592-ED74186B7FB4}"/>
              </a:ext>
            </a:extLst>
          </p:cNvPr>
          <p:cNvGrpSpPr/>
          <p:nvPr/>
        </p:nvGrpSpPr>
        <p:grpSpPr>
          <a:xfrm>
            <a:off x="6464300" y="3349547"/>
            <a:ext cx="4846740" cy="1629953"/>
            <a:chOff x="6464300" y="4826000"/>
            <a:chExt cx="4846740" cy="162995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DBDBBD-043B-209A-FBC2-9CE72084F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212"/>
            <a:stretch/>
          </p:blipFill>
          <p:spPr>
            <a:xfrm>
              <a:off x="6464300" y="4826000"/>
              <a:ext cx="4846740" cy="162995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896127-7517-B4E7-EBCE-759DC6A2EC95}"/>
                </a:ext>
              </a:extLst>
            </p:cNvPr>
            <p:cNvSpPr/>
            <p:nvPr/>
          </p:nvSpPr>
          <p:spPr>
            <a:xfrm>
              <a:off x="7858970" y="6076950"/>
              <a:ext cx="2057400" cy="24538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D67DE27-EEDB-0EE8-0A63-9F2C2B0FA46C}"/>
              </a:ext>
            </a:extLst>
          </p:cNvPr>
          <p:cNvSpPr txBox="1"/>
          <p:nvPr/>
        </p:nvSpPr>
        <p:spPr>
          <a:xfrm rot="16200000">
            <a:off x="5734667" y="1822989"/>
            <a:ext cx="108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Genome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0B40F-B034-CC37-0AA0-C1DD0D79D78E}"/>
              </a:ext>
            </a:extLst>
          </p:cNvPr>
          <p:cNvSpPr txBox="1"/>
          <p:nvPr/>
        </p:nvSpPr>
        <p:spPr>
          <a:xfrm rot="16200000">
            <a:off x="5412319" y="3864408"/>
            <a:ext cx="173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Transcriptome</a:t>
            </a:r>
          </a:p>
        </p:txBody>
      </p:sp>
    </p:spTree>
    <p:extLst>
      <p:ext uri="{BB962C8B-B14F-4D97-AF65-F5344CB8AC3E}">
        <p14:creationId xmlns:p14="http://schemas.microsoft.com/office/powerpoint/2010/main" val="4143265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614D-CE60-E797-5968-906D2AA9F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RNAseq data analysis steps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99A71A-8171-E4B7-3A34-4D980B308A2E}"/>
              </a:ext>
            </a:extLst>
          </p:cNvPr>
          <p:cNvGrpSpPr/>
          <p:nvPr/>
        </p:nvGrpSpPr>
        <p:grpSpPr>
          <a:xfrm>
            <a:off x="869863" y="774920"/>
            <a:ext cx="9431605" cy="5584166"/>
            <a:chOff x="869863" y="1012220"/>
            <a:chExt cx="9431605" cy="55841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0461EB5-8598-3042-EC8F-870BE0015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87"/>
            <a:stretch/>
          </p:blipFill>
          <p:spPr>
            <a:xfrm>
              <a:off x="869863" y="1012220"/>
              <a:ext cx="9431605" cy="50382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E01724-A9D8-3347-91A0-FA44E73B91EB}"/>
                </a:ext>
              </a:extLst>
            </p:cNvPr>
            <p:cNvSpPr txBox="1"/>
            <p:nvPr/>
          </p:nvSpPr>
          <p:spPr>
            <a:xfrm>
              <a:off x="1312146" y="6288609"/>
              <a:ext cx="7995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tx2"/>
                  </a:solidFill>
                </a:rPr>
                <a:t>Stark, </a:t>
              </a:r>
              <a:r>
                <a:rPr lang="en-GB" sz="1400" dirty="0" err="1">
                  <a:solidFill>
                    <a:schemeClr val="tx2"/>
                  </a:solidFill>
                </a:rPr>
                <a:t>Grzelak</a:t>
              </a:r>
              <a:r>
                <a:rPr lang="en-GB" sz="1400" dirty="0">
                  <a:solidFill>
                    <a:schemeClr val="tx2"/>
                  </a:solidFill>
                </a:rPr>
                <a:t> and Hadfield, 2019 Nature Reviews Genetics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4F005A-016F-0BFC-5565-9F3D7C87B063}"/>
                </a:ext>
              </a:extLst>
            </p:cNvPr>
            <p:cNvSpPr/>
            <p:nvPr/>
          </p:nvSpPr>
          <p:spPr>
            <a:xfrm>
              <a:off x="1399192" y="1012220"/>
              <a:ext cx="8359701" cy="2774549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ABDBB14-EEDD-F577-050F-EC42DBD70AEF}"/>
              </a:ext>
            </a:extLst>
          </p:cNvPr>
          <p:cNvSpPr txBox="1"/>
          <p:nvPr/>
        </p:nvSpPr>
        <p:spPr>
          <a:xfrm>
            <a:off x="5937599" y="3663368"/>
            <a:ext cx="309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Exploratory data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2F913-667B-42CF-BD12-8517E6FCF0E1}"/>
              </a:ext>
            </a:extLst>
          </p:cNvPr>
          <p:cNvSpPr txBox="1"/>
          <p:nvPr/>
        </p:nvSpPr>
        <p:spPr>
          <a:xfrm>
            <a:off x="5937599" y="5747587"/>
            <a:ext cx="309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Pathway/GO analysis</a:t>
            </a:r>
          </a:p>
        </p:txBody>
      </p:sp>
    </p:spTree>
    <p:extLst>
      <p:ext uri="{BB962C8B-B14F-4D97-AF65-F5344CB8AC3E}">
        <p14:creationId xmlns:p14="http://schemas.microsoft.com/office/powerpoint/2010/main" val="3259210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D457-A113-0B21-5E81-58498F16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Differential expression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CF888-FC62-7000-D476-1B134069DB7D}"/>
              </a:ext>
            </a:extLst>
          </p:cNvPr>
          <p:cNvSpPr txBox="1"/>
          <p:nvPr/>
        </p:nvSpPr>
        <p:spPr>
          <a:xfrm>
            <a:off x="441600" y="1012220"/>
            <a:ext cx="3906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Which genes/transcripts are different between conditions?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Common tools include DESeq2, </a:t>
            </a:r>
            <a:r>
              <a:rPr lang="en-GB" sz="2400" dirty="0" err="1">
                <a:solidFill>
                  <a:schemeClr val="tx2"/>
                </a:solidFill>
              </a:rPr>
              <a:t>edgeR</a:t>
            </a:r>
            <a:r>
              <a:rPr lang="en-GB" sz="2400" dirty="0">
                <a:solidFill>
                  <a:schemeClr val="tx2"/>
                </a:solidFill>
              </a:rPr>
              <a:t> and </a:t>
            </a:r>
            <a:r>
              <a:rPr lang="en-GB" sz="2400" dirty="0" err="1">
                <a:solidFill>
                  <a:schemeClr val="tx2"/>
                </a:solidFill>
              </a:rPr>
              <a:t>limma</a:t>
            </a:r>
            <a:r>
              <a:rPr lang="en-GB" sz="2400" dirty="0">
                <a:solidFill>
                  <a:schemeClr val="tx2"/>
                </a:solidFill>
              </a:rPr>
              <a:t>/</a:t>
            </a:r>
            <a:r>
              <a:rPr lang="en-GB" sz="2400" dirty="0" err="1">
                <a:solidFill>
                  <a:schemeClr val="tx2"/>
                </a:solidFill>
              </a:rPr>
              <a:t>voom</a:t>
            </a:r>
            <a:r>
              <a:rPr lang="en-GB" sz="240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8385953-1E3C-B3B6-A9F6-6916C269DA13}"/>
              </a:ext>
            </a:extLst>
          </p:cNvPr>
          <p:cNvSpPr/>
          <p:nvPr/>
        </p:nvSpPr>
        <p:spPr>
          <a:xfrm>
            <a:off x="5611467" y="2669862"/>
            <a:ext cx="4653280" cy="327338"/>
          </a:xfrm>
          <a:prstGeom prst="triangle">
            <a:avLst/>
          </a:prstGeom>
          <a:solidFill>
            <a:srgbClr val="44546A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E3E170-5EAC-3E1A-56B5-C6FFBAFCEE18}"/>
              </a:ext>
            </a:extLst>
          </p:cNvPr>
          <p:cNvSpPr/>
          <p:nvPr/>
        </p:nvSpPr>
        <p:spPr>
          <a:xfrm>
            <a:off x="5937600" y="3288474"/>
            <a:ext cx="3096610" cy="1845080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B25130-6F22-0FB6-3A0F-899E0AADD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248" y="3130121"/>
            <a:ext cx="4864684" cy="2596837"/>
          </a:xfrm>
          <a:prstGeom prst="rect">
            <a:avLst/>
          </a:prstGeom>
        </p:spPr>
      </p:pic>
      <p:pic>
        <p:nvPicPr>
          <p:cNvPr id="14" name="Picture 13" descr="A picture containing heart&#10;&#10;Description automatically generated">
            <a:extLst>
              <a:ext uri="{FF2B5EF4-FFF2-40B4-BE49-F238E27FC236}">
                <a16:creationId xmlns:a16="http://schemas.microsoft.com/office/drawing/2014/main" id="{DD69F2F3-02BD-EA80-D265-4B853125A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001" y="595712"/>
            <a:ext cx="4002078" cy="20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6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5210D-CF62-42B5-8325-CA390E5A7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Day 1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F2941-8698-2B15-3B4C-B07DBA84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Pre-course poll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Computational Biology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tx2"/>
                </a:solidFill>
              </a:rPr>
              <a:t>15 min break </a:t>
            </a:r>
          </a:p>
          <a:p>
            <a:pPr lvl="1"/>
            <a:endParaRPr lang="en-GB" sz="20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Hands-on practical - </a:t>
            </a:r>
            <a:r>
              <a:rPr lang="en-GB" sz="2400" dirty="0"/>
              <a:t>Introduction to R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tx2"/>
                </a:solidFill>
              </a:rPr>
              <a:t>15 min break </a:t>
            </a:r>
            <a:r>
              <a:rPr lang="en-GB" sz="1200" dirty="0">
                <a:solidFill>
                  <a:schemeClr val="tx2"/>
                </a:solidFill>
              </a:rPr>
              <a:t> </a:t>
            </a:r>
          </a:p>
          <a:p>
            <a:pPr lvl="1"/>
            <a:endParaRPr lang="en-GB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NGS/RNAseq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7030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45B96-169C-5554-2D0A-0D17AC24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Differential expression - Normalization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7B324B-21D2-68F8-24B3-A87A2D03DED5}"/>
              </a:ext>
            </a:extLst>
          </p:cNvPr>
          <p:cNvSpPr txBox="1"/>
          <p:nvPr/>
        </p:nvSpPr>
        <p:spPr>
          <a:xfrm>
            <a:off x="441600" y="1012220"/>
            <a:ext cx="6352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Post-mapping 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Count matrix representing number of reads originating from each gene/transcript.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Raw counts not comparable between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Sequencing depth and RNA composition differ.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777C7C-A92D-D23E-2890-6D62361B12F1}"/>
              </a:ext>
            </a:extLst>
          </p:cNvPr>
          <p:cNvGrpSpPr/>
          <p:nvPr/>
        </p:nvGrpSpPr>
        <p:grpSpPr>
          <a:xfrm>
            <a:off x="7088790" y="1304925"/>
            <a:ext cx="4987322" cy="3778856"/>
            <a:chOff x="7088790" y="1304925"/>
            <a:chExt cx="4987322" cy="37788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0736E4-D107-021B-2459-03E7B389E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4087" y="1304925"/>
              <a:ext cx="4772025" cy="34861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513D2B-DF97-7AA5-E558-CA2F5325CAC0}"/>
                </a:ext>
              </a:extLst>
            </p:cNvPr>
            <p:cNvSpPr/>
            <p:nvPr/>
          </p:nvSpPr>
          <p:spPr>
            <a:xfrm>
              <a:off x="7088790" y="3238701"/>
              <a:ext cx="3096610" cy="1845080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0CEA36-216F-2871-7D63-DA8760E0091C}"/>
              </a:ext>
            </a:extLst>
          </p:cNvPr>
          <p:cNvGrpSpPr/>
          <p:nvPr/>
        </p:nvGrpSpPr>
        <p:grpSpPr>
          <a:xfrm>
            <a:off x="7009797" y="574755"/>
            <a:ext cx="3977985" cy="2539635"/>
            <a:chOff x="7009797" y="574755"/>
            <a:chExt cx="3977985" cy="25396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C0919E-27A0-E495-9454-2CC37B2B4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9797" y="843433"/>
              <a:ext cx="3977985" cy="227095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A1B269-B644-9CCC-A015-2818AD17F32A}"/>
                </a:ext>
              </a:extLst>
            </p:cNvPr>
            <p:cNvSpPr txBox="1"/>
            <p:nvPr/>
          </p:nvSpPr>
          <p:spPr>
            <a:xfrm>
              <a:off x="7722127" y="574755"/>
              <a:ext cx="2115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Sequencing depth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0CAB95-831E-1119-0047-FC50DEBB3C98}"/>
              </a:ext>
            </a:extLst>
          </p:cNvPr>
          <p:cNvGrpSpPr/>
          <p:nvPr/>
        </p:nvGrpSpPr>
        <p:grpSpPr>
          <a:xfrm>
            <a:off x="6794500" y="1047428"/>
            <a:ext cx="3939881" cy="4345094"/>
            <a:chOff x="6667154" y="3254128"/>
            <a:chExt cx="3939881" cy="434509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9B848B-5629-DA28-64D0-2261CE678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7154" y="3506927"/>
              <a:ext cx="3939881" cy="40922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40A6BA-3BD0-5C3A-0060-CAF9D6F96834}"/>
                </a:ext>
              </a:extLst>
            </p:cNvPr>
            <p:cNvSpPr txBox="1"/>
            <p:nvPr/>
          </p:nvSpPr>
          <p:spPr>
            <a:xfrm>
              <a:off x="7605607" y="3254128"/>
              <a:ext cx="2062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RNA composition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132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D25E-6CB9-E752-E7F3-80D0185B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Differential expression - Unsupervised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4DA86-0CC5-2556-CE58-A14EC4FC7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5778225" cy="45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Important to understand how similar/different samples are.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Also useful to examine data for outliers/confounding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Principal component analysis (PCA) is a useful tool for this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07F00-C019-BAC4-C57A-7DA46AFC0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375" y="4048736"/>
            <a:ext cx="4083334" cy="2520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A3CC38B-1C98-525E-FA25-48722970D51D}"/>
              </a:ext>
            </a:extLst>
          </p:cNvPr>
          <p:cNvGrpSpPr/>
          <p:nvPr/>
        </p:nvGrpSpPr>
        <p:grpSpPr>
          <a:xfrm>
            <a:off x="6647753" y="239004"/>
            <a:ext cx="5165122" cy="3536410"/>
            <a:chOff x="6910990" y="1254665"/>
            <a:chExt cx="5165122" cy="35364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C8D858-9D3F-DA81-A0D6-FBF803323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4087" y="1304925"/>
              <a:ext cx="4772025" cy="34861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5F47E-CE5B-3217-E237-A9675679E6FF}"/>
                </a:ext>
              </a:extLst>
            </p:cNvPr>
            <p:cNvSpPr/>
            <p:nvPr/>
          </p:nvSpPr>
          <p:spPr>
            <a:xfrm>
              <a:off x="6910990" y="1254665"/>
              <a:ext cx="3096610" cy="1845080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79417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C236-FDD4-44D9-3D1A-79284BA07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Differential expression – Identifying DEGs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529302-150B-BF2D-9617-27FA361AB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47" r="24079"/>
          <a:stretch/>
        </p:blipFill>
        <p:spPr>
          <a:xfrm>
            <a:off x="7229809" y="1127560"/>
            <a:ext cx="3904180" cy="46028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6B9962-2961-0049-7D0A-97524B54505B}"/>
              </a:ext>
            </a:extLst>
          </p:cNvPr>
          <p:cNvSpPr/>
          <p:nvPr/>
        </p:nvSpPr>
        <p:spPr>
          <a:xfrm>
            <a:off x="7089168" y="1098090"/>
            <a:ext cx="2573514" cy="2330910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B7C8D-545B-E161-9A1D-4B81C7CE0ABD}"/>
              </a:ext>
            </a:extLst>
          </p:cNvPr>
          <p:cNvSpPr txBox="1"/>
          <p:nvPr/>
        </p:nvSpPr>
        <p:spPr>
          <a:xfrm>
            <a:off x="534255" y="1191802"/>
            <a:ext cx="58151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Using DESeq2 as an example, identification of DEGs can be split into 3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Apply statistical model (in this case a negative binomial model) to the raw counts for each gene.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Estimate Log2FC and shrink imprecise estimates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Identify differentially expressed genes using hypothesis testing (in this case a Wald test, with the null hypothesis that there is no difference in expression between groups.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496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EF9A9-905A-29C1-2035-CDFBA1E6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 ontology/Enrichment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D6737-EEE6-A29A-9639-DA2711B18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5654400" cy="4500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After identifying DEGs assigning pathways or functions to groups of genes can help make sense of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Three main types: Over-representation analysis, functional-class scoring and pathway topology.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Common tools include R-based tools such as </a:t>
            </a:r>
            <a:r>
              <a:rPr lang="en-GB" sz="2400" dirty="0" err="1"/>
              <a:t>clusterProfiler</a:t>
            </a:r>
            <a:r>
              <a:rPr lang="en-GB" sz="2400" dirty="0"/>
              <a:t> and </a:t>
            </a:r>
            <a:r>
              <a:rPr lang="en-GB" sz="2400" dirty="0" err="1"/>
              <a:t>enrichR</a:t>
            </a:r>
            <a:r>
              <a:rPr lang="en-GB" sz="2400" dirty="0"/>
              <a:t> or online tools, like GSEA or DAVID.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71EEAD-D7E2-16D5-D106-10C8B9DE787C}"/>
              </a:ext>
            </a:extLst>
          </p:cNvPr>
          <p:cNvGrpSpPr/>
          <p:nvPr/>
        </p:nvGrpSpPr>
        <p:grpSpPr>
          <a:xfrm>
            <a:off x="6691877" y="709804"/>
            <a:ext cx="4986604" cy="2816004"/>
            <a:chOff x="6691877" y="833094"/>
            <a:chExt cx="4986604" cy="28160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A2BCCBE-8644-99E9-4782-83339DB3B7D8}"/>
                </a:ext>
              </a:extLst>
            </p:cNvPr>
            <p:cNvGrpSpPr/>
            <p:nvPr/>
          </p:nvGrpSpPr>
          <p:grpSpPr>
            <a:xfrm>
              <a:off x="6763796" y="833094"/>
              <a:ext cx="3798037" cy="2429490"/>
              <a:chOff x="6763796" y="833094"/>
              <a:chExt cx="3798037" cy="242949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79B91FC-FC35-1302-238B-F410554B6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0285" y="833094"/>
                <a:ext cx="3681548" cy="242949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FF521E-ABF3-3394-3EC6-CDC0FD522B79}"/>
                  </a:ext>
                </a:extLst>
              </p:cNvPr>
              <p:cNvSpPr/>
              <p:nvPr/>
            </p:nvSpPr>
            <p:spPr>
              <a:xfrm>
                <a:off x="6976153" y="914400"/>
                <a:ext cx="256854" cy="38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9A3DBA-0043-12B9-58F9-E1AB6D81901D}"/>
                  </a:ext>
                </a:extLst>
              </p:cNvPr>
              <p:cNvSpPr/>
              <p:nvPr/>
            </p:nvSpPr>
            <p:spPr>
              <a:xfrm>
                <a:off x="6763796" y="2618198"/>
                <a:ext cx="256854" cy="38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075CB1-7CFB-D9D2-7899-535E690D0ACF}"/>
                </a:ext>
              </a:extLst>
            </p:cNvPr>
            <p:cNvSpPr txBox="1"/>
            <p:nvPr/>
          </p:nvSpPr>
          <p:spPr>
            <a:xfrm>
              <a:off x="6691877" y="3341321"/>
              <a:ext cx="49866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tx2"/>
                  </a:solidFill>
                </a:rPr>
                <a:t>Sadler et al, 2020, Journal of Neuroscience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4B5AB1-C820-15B3-62F2-AEC9B27C55B7}"/>
              </a:ext>
            </a:extLst>
          </p:cNvPr>
          <p:cNvGrpSpPr/>
          <p:nvPr/>
        </p:nvGrpSpPr>
        <p:grpSpPr>
          <a:xfrm>
            <a:off x="6096000" y="928663"/>
            <a:ext cx="5672268" cy="5141325"/>
            <a:chOff x="6096000" y="928663"/>
            <a:chExt cx="5672268" cy="51413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E296B0-DB9C-9946-0CDF-3756D3725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928663"/>
              <a:ext cx="5672268" cy="449999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E70A98-9ACE-FFC9-D4D7-CE68F3B1557C}"/>
                </a:ext>
              </a:extLst>
            </p:cNvPr>
            <p:cNvSpPr txBox="1"/>
            <p:nvPr/>
          </p:nvSpPr>
          <p:spPr>
            <a:xfrm>
              <a:off x="6227757" y="5546768"/>
              <a:ext cx="53409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tx2"/>
                  </a:solidFill>
                </a:rPr>
                <a:t>Source: https://hbctraining.github.io/Training-modules/DGE-functional-analysis/lessons/02_functional_analysis.html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639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A0E8-ECF4-5144-7D04-686DA3D5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Lecture Outline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6976EF4C-5A8A-2F1F-2036-A925DA1F2ED8}"/>
              </a:ext>
            </a:extLst>
          </p:cNvPr>
          <p:cNvSpPr/>
          <p:nvPr/>
        </p:nvSpPr>
        <p:spPr>
          <a:xfrm>
            <a:off x="441600" y="1306934"/>
            <a:ext cx="3151549" cy="720000"/>
          </a:xfrm>
          <a:prstGeom prst="homePlate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E3719886-F57D-B988-4B8A-AB653E8DFD99}"/>
              </a:ext>
            </a:extLst>
          </p:cNvPr>
          <p:cNvSpPr/>
          <p:nvPr/>
        </p:nvSpPr>
        <p:spPr>
          <a:xfrm>
            <a:off x="441600" y="2447003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2.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D2C9D22-EF9A-CDCC-A1EC-BAAD21B7FF64}"/>
              </a:ext>
            </a:extLst>
          </p:cNvPr>
          <p:cNvSpPr/>
          <p:nvPr/>
        </p:nvSpPr>
        <p:spPr>
          <a:xfrm>
            <a:off x="441600" y="3587072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3.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28355-8CEB-FEE1-8C80-813F27BC9790}"/>
              </a:ext>
            </a:extLst>
          </p:cNvPr>
          <p:cNvSpPr txBox="1"/>
          <p:nvPr/>
        </p:nvSpPr>
        <p:spPr>
          <a:xfrm>
            <a:off x="4125952" y="1341435"/>
            <a:ext cx="692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What is computational biology and why is it important?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52971-134B-4592-7B53-987E243B6781}"/>
              </a:ext>
            </a:extLst>
          </p:cNvPr>
          <p:cNvSpPr txBox="1"/>
          <p:nvPr/>
        </p:nvSpPr>
        <p:spPr>
          <a:xfrm>
            <a:off x="4125951" y="2576170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What skills does a computational biologist need?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2FB34-D9DF-30CD-27C0-DBD04769C4CC}"/>
              </a:ext>
            </a:extLst>
          </p:cNvPr>
          <p:cNvSpPr txBox="1"/>
          <p:nvPr/>
        </p:nvSpPr>
        <p:spPr>
          <a:xfrm>
            <a:off x="4125952" y="3621573"/>
            <a:ext cx="692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the R programming language – theory and concepts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68056B95-BB2E-B6B2-F526-B157D3C664FB}"/>
              </a:ext>
            </a:extLst>
          </p:cNvPr>
          <p:cNvSpPr/>
          <p:nvPr/>
        </p:nvSpPr>
        <p:spPr>
          <a:xfrm>
            <a:off x="441600" y="4727141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4.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BE80FB-AEA3-D643-8C8F-0123CC8900A5}"/>
              </a:ext>
            </a:extLst>
          </p:cNvPr>
          <p:cNvSpPr txBox="1"/>
          <p:nvPr/>
        </p:nvSpPr>
        <p:spPr>
          <a:xfrm>
            <a:off x="4125952" y="4946308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RNAseq</a:t>
            </a:r>
          </a:p>
        </p:txBody>
      </p:sp>
    </p:spTree>
    <p:extLst>
      <p:ext uri="{BB962C8B-B14F-4D97-AF65-F5344CB8AC3E}">
        <p14:creationId xmlns:p14="http://schemas.microsoft.com/office/powerpoint/2010/main" val="20901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AFF4-75C0-4B1E-E54F-93B6C77A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computational biology?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AE231-DDD9-C346-A05F-D75C2A0B1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6862449" cy="4500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Computational biology –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analysis of biological data using computational techniques,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Discovery of new biological insights.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Computational biology vs bioinformatics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bioinformatics mostly focused on software and algorithm development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Analysis of complex, high-throughput datasets</a:t>
            </a:r>
          </a:p>
          <a:p>
            <a:pPr lvl="1"/>
            <a:endParaRPr lang="en-GB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346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B1CE-1134-BC8E-992A-9D16AE45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computational biology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882B8-FDE8-DFEF-563A-2FD830976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Complex omics datasets are increasingly common in biology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Rare to see papers in top journals without some sort of sequencing/mass spec dataset.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This is likely only to increase further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There is a need for p</a:t>
            </a:r>
            <a:r>
              <a:rPr lang="en-GB" sz="2400" dirty="0"/>
              <a:t>eople who can are able to understand and extract insights from these datasets. </a:t>
            </a:r>
            <a:endParaRPr lang="en-GB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382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B1CE-1134-BC8E-992A-9D16AE45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computational biology important cont.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882B8-FDE8-DFEF-563A-2FD830976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4877532" cy="4500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Cost of sequencing has decreased dramatically in the last 15 years.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This has led to a massive increase in the volume of data produced by biological experiments.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363602-CC88-E19E-3341-60DBCB59125F}"/>
              </a:ext>
            </a:extLst>
          </p:cNvPr>
          <p:cNvGrpSpPr/>
          <p:nvPr/>
        </p:nvGrpSpPr>
        <p:grpSpPr>
          <a:xfrm>
            <a:off x="5937600" y="1201159"/>
            <a:ext cx="5592761" cy="3701665"/>
            <a:chOff x="5937599" y="1448814"/>
            <a:chExt cx="5592761" cy="37016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187C08-B6D9-9764-CA1E-68404BBB8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600" y="1448814"/>
              <a:ext cx="5398160" cy="3240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E63A73-F315-7594-FE9E-01B2B4FC8357}"/>
                </a:ext>
              </a:extLst>
            </p:cNvPr>
            <p:cNvSpPr txBox="1"/>
            <p:nvPr/>
          </p:nvSpPr>
          <p:spPr>
            <a:xfrm>
              <a:off x="5937599" y="4688814"/>
              <a:ext cx="5592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2"/>
                  </a:solidFill>
                </a:rPr>
                <a:t>Source: https://www.genome.gov/about-genomics/fact-sheets/Sequencing-Human-Genome-cost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B596DA-F8D8-2B6D-2630-C3F70B67E856}"/>
              </a:ext>
            </a:extLst>
          </p:cNvPr>
          <p:cNvGrpSpPr/>
          <p:nvPr/>
        </p:nvGrpSpPr>
        <p:grpSpPr>
          <a:xfrm>
            <a:off x="5937599" y="1201159"/>
            <a:ext cx="5690062" cy="3636515"/>
            <a:chOff x="5840298" y="2278744"/>
            <a:chExt cx="5690062" cy="363651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F6F130-097E-6852-79E6-74DDCC46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0298" y="2278744"/>
              <a:ext cx="5396314" cy="324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0F5D3D-75A8-8A43-1335-9BF1CCEF5CE1}"/>
                </a:ext>
              </a:extLst>
            </p:cNvPr>
            <p:cNvSpPr txBox="1"/>
            <p:nvPr/>
          </p:nvSpPr>
          <p:spPr>
            <a:xfrm>
              <a:off x="5937599" y="5638260"/>
              <a:ext cx="5592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solidFill>
                    <a:schemeClr val="tx2"/>
                  </a:solidFill>
                </a:rPr>
                <a:t>Koonin</a:t>
              </a:r>
              <a:r>
                <a:rPr lang="en-GB" sz="1200" dirty="0">
                  <a:solidFill>
                    <a:schemeClr val="tx2"/>
                  </a:solidFill>
                </a:rPr>
                <a:t>, Makarova and Wolf, Trends in Microbiology, 2021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8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E7675-BF52-52F3-1EFF-DA75D0A4E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skills are required?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DCBB-B2B1-799A-0C4B-3B0EAF21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1201159"/>
            <a:ext cx="7130078" cy="45000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Programming/Data wrangling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Required for data processing, analysis and visualisation.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High-performance computing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Some datasets may be too large or use too much resources for a normal laptop/desktop PC.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Statistics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At least understanding of applied statistics 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Domain knowledge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Understanding of the underlying biology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3989C5-B0D0-0884-6AF6-8297E343AE25}"/>
              </a:ext>
            </a:extLst>
          </p:cNvPr>
          <p:cNvSpPr/>
          <p:nvPr/>
        </p:nvSpPr>
        <p:spPr>
          <a:xfrm>
            <a:off x="8730318" y="1288274"/>
            <a:ext cx="2160000" cy="2160000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B7E5EF-845A-0E22-3E39-DEFBA728159F}"/>
              </a:ext>
            </a:extLst>
          </p:cNvPr>
          <p:cNvSpPr/>
          <p:nvPr/>
        </p:nvSpPr>
        <p:spPr>
          <a:xfrm>
            <a:off x="8138299" y="2138128"/>
            <a:ext cx="2160000" cy="2160000"/>
          </a:xfrm>
          <a:prstGeom prst="ellipse">
            <a:avLst/>
          </a:prstGeom>
          <a:solidFill>
            <a:schemeClr val="accent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77E451-8C7D-9643-5A74-BFC5FE52F014}"/>
              </a:ext>
            </a:extLst>
          </p:cNvPr>
          <p:cNvSpPr/>
          <p:nvPr/>
        </p:nvSpPr>
        <p:spPr>
          <a:xfrm>
            <a:off x="9322336" y="2151151"/>
            <a:ext cx="2160000" cy="2160000"/>
          </a:xfrm>
          <a:prstGeom prst="ellipse">
            <a:avLst/>
          </a:prstGeom>
          <a:solidFill>
            <a:schemeClr val="bg2">
              <a:lumMod val="2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26A80-1013-CF92-F373-F1E907E40774}"/>
              </a:ext>
            </a:extLst>
          </p:cNvPr>
          <p:cNvSpPr txBox="1"/>
          <p:nvPr/>
        </p:nvSpPr>
        <p:spPr>
          <a:xfrm>
            <a:off x="9108130" y="1643026"/>
            <a:ext cx="1261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Stats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C322A-46F3-B76E-DAC1-9AA5D7467D74}"/>
              </a:ext>
            </a:extLst>
          </p:cNvPr>
          <p:cNvSpPr txBox="1"/>
          <p:nvPr/>
        </p:nvSpPr>
        <p:spPr>
          <a:xfrm>
            <a:off x="8547232" y="2254985"/>
            <a:ext cx="1261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Biostats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EC6B3-876F-CA9E-D120-5E6649D920C6}"/>
              </a:ext>
            </a:extLst>
          </p:cNvPr>
          <p:cNvSpPr txBox="1"/>
          <p:nvPr/>
        </p:nvSpPr>
        <p:spPr>
          <a:xfrm>
            <a:off x="9045704" y="2674478"/>
            <a:ext cx="1525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Bioinformatics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5AA91B-F795-C77A-610E-D35B6900B513}"/>
              </a:ext>
            </a:extLst>
          </p:cNvPr>
          <p:cNvSpPr txBox="1"/>
          <p:nvPr/>
        </p:nvSpPr>
        <p:spPr>
          <a:xfrm>
            <a:off x="8993430" y="3448274"/>
            <a:ext cx="1525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Comp. biology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5D9A8-802D-1B88-6F2B-3CEF8487C73A}"/>
              </a:ext>
            </a:extLst>
          </p:cNvPr>
          <p:cNvSpPr txBox="1"/>
          <p:nvPr/>
        </p:nvSpPr>
        <p:spPr>
          <a:xfrm>
            <a:off x="7890607" y="3137099"/>
            <a:ext cx="1525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Biology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A2A01-344F-A410-F90B-3E2DABDCAFA4}"/>
              </a:ext>
            </a:extLst>
          </p:cNvPr>
          <p:cNvSpPr txBox="1"/>
          <p:nvPr/>
        </p:nvSpPr>
        <p:spPr>
          <a:xfrm>
            <a:off x="10059531" y="3137099"/>
            <a:ext cx="1525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Comp. sci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D0270-40B2-B62D-D751-C76283F773A9}"/>
              </a:ext>
            </a:extLst>
          </p:cNvPr>
          <p:cNvSpPr txBox="1"/>
          <p:nvPr/>
        </p:nvSpPr>
        <p:spPr>
          <a:xfrm>
            <a:off x="9738685" y="2131476"/>
            <a:ext cx="1525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science</a:t>
            </a:r>
          </a:p>
        </p:txBody>
      </p:sp>
    </p:spTree>
    <p:extLst>
      <p:ext uri="{BB962C8B-B14F-4D97-AF65-F5344CB8AC3E}">
        <p14:creationId xmlns:p14="http://schemas.microsoft.com/office/powerpoint/2010/main" val="5832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A0E8-ECF4-5144-7D04-686DA3D5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Lecture Outline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6976EF4C-5A8A-2F1F-2036-A925DA1F2ED8}"/>
              </a:ext>
            </a:extLst>
          </p:cNvPr>
          <p:cNvSpPr/>
          <p:nvPr/>
        </p:nvSpPr>
        <p:spPr>
          <a:xfrm>
            <a:off x="441600" y="1306934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1.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E3719886-F57D-B988-4B8A-AB653E8DFD99}"/>
              </a:ext>
            </a:extLst>
          </p:cNvPr>
          <p:cNvSpPr/>
          <p:nvPr/>
        </p:nvSpPr>
        <p:spPr>
          <a:xfrm>
            <a:off x="441600" y="2447003"/>
            <a:ext cx="3151549" cy="720000"/>
          </a:xfrm>
          <a:prstGeom prst="homePlate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D2C9D22-EF9A-CDCC-A1EC-BAAD21B7FF64}"/>
              </a:ext>
            </a:extLst>
          </p:cNvPr>
          <p:cNvSpPr/>
          <p:nvPr/>
        </p:nvSpPr>
        <p:spPr>
          <a:xfrm>
            <a:off x="441600" y="3587072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3.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28355-8CEB-FEE1-8C80-813F27BC9790}"/>
              </a:ext>
            </a:extLst>
          </p:cNvPr>
          <p:cNvSpPr txBox="1"/>
          <p:nvPr/>
        </p:nvSpPr>
        <p:spPr>
          <a:xfrm>
            <a:off x="4125952" y="1251435"/>
            <a:ext cx="692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What is computational biology and why is it important?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52971-134B-4592-7B53-987E243B6781}"/>
              </a:ext>
            </a:extLst>
          </p:cNvPr>
          <p:cNvSpPr txBox="1"/>
          <p:nvPr/>
        </p:nvSpPr>
        <p:spPr>
          <a:xfrm>
            <a:off x="4125952" y="2574692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Omics data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2FB34-D9DF-30CD-27C0-DBD04769C4CC}"/>
              </a:ext>
            </a:extLst>
          </p:cNvPr>
          <p:cNvSpPr txBox="1"/>
          <p:nvPr/>
        </p:nvSpPr>
        <p:spPr>
          <a:xfrm>
            <a:off x="4125952" y="3621573"/>
            <a:ext cx="692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the R programming language – theory and concepts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68056B95-BB2E-B6B2-F526-B157D3C664FB}"/>
              </a:ext>
            </a:extLst>
          </p:cNvPr>
          <p:cNvSpPr/>
          <p:nvPr/>
        </p:nvSpPr>
        <p:spPr>
          <a:xfrm>
            <a:off x="441600" y="4727141"/>
            <a:ext cx="3151549" cy="720000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4.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BE80FB-AEA3-D643-8C8F-0123CC8900A5}"/>
              </a:ext>
            </a:extLst>
          </p:cNvPr>
          <p:cNvSpPr txBox="1"/>
          <p:nvPr/>
        </p:nvSpPr>
        <p:spPr>
          <a:xfrm>
            <a:off x="4125952" y="4946308"/>
            <a:ext cx="692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Introduction to RNAseq</a:t>
            </a:r>
          </a:p>
        </p:txBody>
      </p:sp>
    </p:spTree>
    <p:extLst>
      <p:ext uri="{BB962C8B-B14F-4D97-AF65-F5344CB8AC3E}">
        <p14:creationId xmlns:p14="http://schemas.microsoft.com/office/powerpoint/2010/main" val="223324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2561</TotalTime>
  <Words>1650</Words>
  <Application>Microsoft Office PowerPoint</Application>
  <PresentationFormat>Widescreen</PresentationFormat>
  <Paragraphs>289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Arial Standard</vt:lpstr>
      <vt:lpstr>Calibri</vt:lpstr>
      <vt:lpstr>Consolas</vt:lpstr>
      <vt:lpstr>Roboto</vt:lpstr>
      <vt:lpstr>Verdana</vt:lpstr>
      <vt:lpstr>Office Theme</vt:lpstr>
      <vt:lpstr>PowerPoint Presentation</vt:lpstr>
      <vt:lpstr>Course objectives</vt:lpstr>
      <vt:lpstr>Day 1 structure</vt:lpstr>
      <vt:lpstr>Lecture Outline</vt:lpstr>
      <vt:lpstr>What is computational biology?</vt:lpstr>
      <vt:lpstr>Why is computational biology important?</vt:lpstr>
      <vt:lpstr>Why is computational biology important cont. </vt:lpstr>
      <vt:lpstr>What skills are required? </vt:lpstr>
      <vt:lpstr>Lecture Outline</vt:lpstr>
      <vt:lpstr>Omics data</vt:lpstr>
      <vt:lpstr>Transcriptomics</vt:lpstr>
      <vt:lpstr>(Meta)genomics</vt:lpstr>
      <vt:lpstr>Lecture Outline</vt:lpstr>
      <vt:lpstr>The R programming language</vt:lpstr>
      <vt:lpstr>R for computational biology</vt:lpstr>
      <vt:lpstr>Working with R/Rstudio </vt:lpstr>
      <vt:lpstr>Working with R/Rstudio – working directory  </vt:lpstr>
      <vt:lpstr>Working with R/Rstudio – writing and running code </vt:lpstr>
      <vt:lpstr>Lecture Outline</vt:lpstr>
      <vt:lpstr>RNAseq - principle</vt:lpstr>
      <vt:lpstr>Library preparation </vt:lpstr>
      <vt:lpstr>Sequencing platforms </vt:lpstr>
      <vt:lpstr>Sequencing – Key concepts</vt:lpstr>
      <vt:lpstr>Understanding raw data</vt:lpstr>
      <vt:lpstr>RNAseq data processing steps</vt:lpstr>
      <vt:lpstr>Quality control</vt:lpstr>
      <vt:lpstr>Mapping and quantification</vt:lpstr>
      <vt:lpstr>RNAseq data analysis steps</vt:lpstr>
      <vt:lpstr>Differential expression </vt:lpstr>
      <vt:lpstr>Differential expression - Normalization</vt:lpstr>
      <vt:lpstr>Differential expression - Unsupervised clustering</vt:lpstr>
      <vt:lpstr>Differential expression – Identifying DEGs</vt:lpstr>
      <vt:lpstr>Gene ontology/Enrichment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Corinne Benakis</dc:creator>
  <cp:lastModifiedBy>Adam Sorbie</cp:lastModifiedBy>
  <cp:revision>68</cp:revision>
  <dcterms:created xsi:type="dcterms:W3CDTF">2022-05-09T14:41:35Z</dcterms:created>
  <dcterms:modified xsi:type="dcterms:W3CDTF">2023-06-28T09:37:51Z</dcterms:modified>
</cp:coreProperties>
</file>